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Poppins"/>
      <p:regular r:id="rId20"/>
      <p:bold r:id="rId21"/>
      <p:italic r:id="rId22"/>
      <p:boldItalic r:id="rId23"/>
    </p:embeddedFont>
    <p:embeddedFont>
      <p:font typeface="Montserrat Black"/>
      <p:bold r:id="rId24"/>
      <p:boldItalic r:id="rId25"/>
    </p:embeddedFont>
    <p:embeddedFont>
      <p:font typeface="Montserrat"/>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oppins-regular.fntdata"/><Relationship Id="rId22" Type="http://schemas.openxmlformats.org/officeDocument/2006/relationships/font" Target="fonts/Poppins-italic.fntdata"/><Relationship Id="rId21" Type="http://schemas.openxmlformats.org/officeDocument/2006/relationships/font" Target="fonts/Poppins-bold.fntdata"/><Relationship Id="rId24" Type="http://schemas.openxmlformats.org/officeDocument/2006/relationships/font" Target="fonts/MontserratBlack-bold.fntdata"/><Relationship Id="rId23" Type="http://schemas.openxmlformats.org/officeDocument/2006/relationships/font" Target="fonts/Poppi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regular.fntdata"/><Relationship Id="rId25" Type="http://schemas.openxmlformats.org/officeDocument/2006/relationships/font" Target="fonts/MontserratBlack-boldItalic.fntdata"/><Relationship Id="rId28" Type="http://schemas.openxmlformats.org/officeDocument/2006/relationships/font" Target="fonts/Montserrat-italic.fntdata"/><Relationship Id="rId27" Type="http://schemas.openxmlformats.org/officeDocument/2006/relationships/font" Target="fonts/Montserra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2b5070caa8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2b5070caa8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746210f9a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746210f9a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595959"/>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595959"/>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595959"/>
              </a:solidFill>
              <a:highlight>
                <a:srgbClr val="FFFFFF"/>
              </a:highlight>
            </a:endParaRPr>
          </a:p>
          <a:p>
            <a:pPr indent="0" lvl="0" marL="0" rtl="0" algn="l">
              <a:spcBef>
                <a:spcPts val="0"/>
              </a:spcBef>
              <a:spcAft>
                <a:spcPts val="0"/>
              </a:spcAft>
              <a:buNone/>
            </a:pPr>
            <a:r>
              <a:rPr lang="en-GB">
                <a:solidFill>
                  <a:srgbClr val="595959"/>
                </a:solidFill>
                <a:highlight>
                  <a:srgbClr val="FFFFFF"/>
                </a:highlight>
              </a:rPr>
              <a:t>A data structure is a particular way of organizing data in a computer so that it can be used effectively.</a:t>
            </a:r>
            <a:endParaRPr>
              <a:solidFill>
                <a:srgbClr val="595959"/>
              </a:solidFill>
              <a:highlight>
                <a:srgbClr val="FFFFFF"/>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746210f9a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746210f9a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595959"/>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595959"/>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595959"/>
              </a:solidFill>
              <a:highlight>
                <a:srgbClr val="FFFFFF"/>
              </a:highlight>
            </a:endParaRPr>
          </a:p>
          <a:p>
            <a:pPr indent="0" lvl="0" marL="0" rtl="0" algn="l">
              <a:spcBef>
                <a:spcPts val="0"/>
              </a:spcBef>
              <a:spcAft>
                <a:spcPts val="0"/>
              </a:spcAft>
              <a:buNone/>
            </a:pPr>
            <a:r>
              <a:rPr lang="en-GB">
                <a:solidFill>
                  <a:srgbClr val="595959"/>
                </a:solidFill>
                <a:highlight>
                  <a:srgbClr val="FFFFFF"/>
                </a:highlight>
              </a:rPr>
              <a:t>A data structure is a particular way of organizing data in a computer so that it can be used effectively.</a:t>
            </a:r>
            <a:endParaRPr>
              <a:solidFill>
                <a:srgbClr val="595959"/>
              </a:solidFill>
              <a:highlight>
                <a:srgbClr val="FFFFFF"/>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83c16a8c5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83c16a8c5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595959"/>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595959"/>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595959"/>
              </a:solidFill>
              <a:highlight>
                <a:srgbClr val="FFFFFF"/>
              </a:highlight>
            </a:endParaRPr>
          </a:p>
          <a:p>
            <a:pPr indent="0" lvl="0" marL="0" rtl="0" algn="l">
              <a:spcBef>
                <a:spcPts val="0"/>
              </a:spcBef>
              <a:spcAft>
                <a:spcPts val="0"/>
              </a:spcAft>
              <a:buNone/>
            </a:pPr>
            <a:r>
              <a:rPr lang="en-GB">
                <a:solidFill>
                  <a:srgbClr val="595959"/>
                </a:solidFill>
                <a:highlight>
                  <a:srgbClr val="FFFFFF"/>
                </a:highlight>
              </a:rPr>
              <a:t>A data structure is a particular way of organizing data in a computer so that it can be used effectively.</a:t>
            </a:r>
            <a:endParaRPr>
              <a:solidFill>
                <a:srgbClr val="595959"/>
              </a:solidFill>
              <a:highlight>
                <a:srgbClr val="FFFFFF"/>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746210f9a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746210f9a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6801c3917e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6801c3917e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2b5070ca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2b5070ca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595959"/>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595959"/>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595959"/>
              </a:solidFill>
              <a:highlight>
                <a:srgbClr val="FFFFFF"/>
              </a:highlight>
            </a:endParaRPr>
          </a:p>
          <a:p>
            <a:pPr indent="0" lvl="0" marL="0" rtl="0" algn="l">
              <a:spcBef>
                <a:spcPts val="0"/>
              </a:spcBef>
              <a:spcAft>
                <a:spcPts val="0"/>
              </a:spcAft>
              <a:buNone/>
            </a:pPr>
            <a:r>
              <a:rPr lang="en-GB">
                <a:solidFill>
                  <a:srgbClr val="595959"/>
                </a:solidFill>
                <a:highlight>
                  <a:srgbClr val="FFFFFF"/>
                </a:highlight>
              </a:rPr>
              <a:t>A data structure is a particular way of organizing data in a computer so that it can be used effectively.</a:t>
            </a:r>
            <a:endParaRPr>
              <a:solidFill>
                <a:srgbClr val="595959"/>
              </a:solidFill>
              <a:highlight>
                <a:srgbClr val="FFFFFF"/>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2b5070caa8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2b5070caa8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6df5ecd9b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6df5ecd9b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595959"/>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595959"/>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595959"/>
              </a:solidFill>
              <a:highlight>
                <a:srgbClr val="FFFFFF"/>
              </a:highlight>
            </a:endParaRPr>
          </a:p>
          <a:p>
            <a:pPr indent="0" lvl="0" marL="0" rtl="0" algn="l">
              <a:spcBef>
                <a:spcPts val="0"/>
              </a:spcBef>
              <a:spcAft>
                <a:spcPts val="0"/>
              </a:spcAft>
              <a:buNone/>
            </a:pPr>
            <a:r>
              <a:rPr lang="en-GB">
                <a:solidFill>
                  <a:srgbClr val="595959"/>
                </a:solidFill>
                <a:highlight>
                  <a:srgbClr val="FFFFFF"/>
                </a:highlight>
              </a:rPr>
              <a:t>A data structure is a particular way of organizing data in a computer so that it can be used effectively.</a:t>
            </a:r>
            <a:endParaRPr>
              <a:solidFill>
                <a:srgbClr val="595959"/>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83c16a8c5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83c16a8c5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595959"/>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595959"/>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595959"/>
              </a:solidFill>
              <a:highlight>
                <a:srgbClr val="FFFFFF"/>
              </a:highlight>
            </a:endParaRPr>
          </a:p>
          <a:p>
            <a:pPr indent="0" lvl="0" marL="0" rtl="0" algn="l">
              <a:spcBef>
                <a:spcPts val="0"/>
              </a:spcBef>
              <a:spcAft>
                <a:spcPts val="0"/>
              </a:spcAft>
              <a:buNone/>
            </a:pPr>
            <a:r>
              <a:rPr lang="en-GB">
                <a:solidFill>
                  <a:srgbClr val="595959"/>
                </a:solidFill>
                <a:highlight>
                  <a:srgbClr val="FFFFFF"/>
                </a:highlight>
              </a:rPr>
              <a:t>A data structure is a particular way of organizing data in a computer so that it can be used effectively.</a:t>
            </a:r>
            <a:endParaRPr>
              <a:solidFill>
                <a:srgbClr val="595959"/>
              </a:solidFill>
              <a:highlight>
                <a:srgbClr val="FFFFF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83c16a8c5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83c16a8c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595959"/>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595959"/>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595959"/>
              </a:solidFill>
              <a:highlight>
                <a:srgbClr val="FFFFFF"/>
              </a:highlight>
            </a:endParaRPr>
          </a:p>
          <a:p>
            <a:pPr indent="0" lvl="0" marL="0" rtl="0" algn="l">
              <a:spcBef>
                <a:spcPts val="0"/>
              </a:spcBef>
              <a:spcAft>
                <a:spcPts val="0"/>
              </a:spcAft>
              <a:buNone/>
            </a:pPr>
            <a:r>
              <a:rPr lang="en-GB">
                <a:solidFill>
                  <a:srgbClr val="595959"/>
                </a:solidFill>
                <a:highlight>
                  <a:srgbClr val="FFFFFF"/>
                </a:highlight>
              </a:rPr>
              <a:t>A data structure is a particular way of organizing data in a computer so that it can be used effectively.</a:t>
            </a:r>
            <a:endParaRPr>
              <a:solidFill>
                <a:srgbClr val="595959"/>
              </a:solidFill>
              <a:highlight>
                <a:srgbClr val="FFFFFF"/>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746210f9a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746210f9a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595959"/>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595959"/>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595959"/>
              </a:solidFill>
              <a:highlight>
                <a:srgbClr val="FFFFFF"/>
              </a:highlight>
            </a:endParaRPr>
          </a:p>
          <a:p>
            <a:pPr indent="0" lvl="0" marL="0" rtl="0" algn="l">
              <a:spcBef>
                <a:spcPts val="0"/>
              </a:spcBef>
              <a:spcAft>
                <a:spcPts val="0"/>
              </a:spcAft>
              <a:buNone/>
            </a:pPr>
            <a:r>
              <a:rPr lang="en-GB">
                <a:solidFill>
                  <a:srgbClr val="595959"/>
                </a:solidFill>
                <a:highlight>
                  <a:srgbClr val="FFFFFF"/>
                </a:highlight>
              </a:rPr>
              <a:t>A data structure is a particular way of organizing data in a computer so that it can be used effectively.</a:t>
            </a:r>
            <a:endParaRPr>
              <a:solidFill>
                <a:srgbClr val="595959"/>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746210f9a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746210f9a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595959"/>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595959"/>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595959"/>
              </a:solidFill>
              <a:highlight>
                <a:srgbClr val="FFFFFF"/>
              </a:highlight>
            </a:endParaRPr>
          </a:p>
          <a:p>
            <a:pPr indent="0" lvl="0" marL="0" rtl="0" algn="l">
              <a:spcBef>
                <a:spcPts val="0"/>
              </a:spcBef>
              <a:spcAft>
                <a:spcPts val="0"/>
              </a:spcAft>
              <a:buNone/>
            </a:pPr>
            <a:r>
              <a:rPr lang="en-GB">
                <a:solidFill>
                  <a:srgbClr val="595959"/>
                </a:solidFill>
                <a:highlight>
                  <a:srgbClr val="FFFFFF"/>
                </a:highlight>
              </a:rPr>
              <a:t>A data structure is a particular way of organizing data in a computer so that it can be used effectively.</a:t>
            </a:r>
            <a:endParaRPr>
              <a:solidFill>
                <a:srgbClr val="595959"/>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746210f9a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746210f9a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595959"/>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595959"/>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595959"/>
              </a:solidFill>
              <a:highlight>
                <a:srgbClr val="FFFFFF"/>
              </a:highlight>
            </a:endParaRPr>
          </a:p>
          <a:p>
            <a:pPr indent="0" lvl="0" marL="0" rtl="0" algn="l">
              <a:spcBef>
                <a:spcPts val="0"/>
              </a:spcBef>
              <a:spcAft>
                <a:spcPts val="0"/>
              </a:spcAft>
              <a:buNone/>
            </a:pPr>
            <a:r>
              <a:rPr lang="en-GB">
                <a:solidFill>
                  <a:srgbClr val="595959"/>
                </a:solidFill>
                <a:highlight>
                  <a:srgbClr val="FFFFFF"/>
                </a:highlight>
              </a:rPr>
              <a:t>A data structure is a particular way of organizing data in a computer so that it can be used effectively.</a:t>
            </a:r>
            <a:endParaRPr>
              <a:solidFill>
                <a:srgbClr val="595959"/>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hyperlink" Target="https://aws.amazon.com/what-is/restful-api/#:~:text=RESTful%20API%20is%20an%20interface,applications%20to%20perform%20various%20tasks" TargetMode="External"/><Relationship Id="rId5" Type="http://schemas.openxmlformats.org/officeDocument/2006/relationships/hyperlink" Target="https://expressjs.com/en/starter/installing.html" TargetMode="External"/><Relationship Id="rId6" Type="http://schemas.openxmlformats.org/officeDocument/2006/relationships/hyperlink" Target="https://developer.mozilla.org/en-US/docs/Web/HTTP/Methods" TargetMode="External"/><Relationship Id="rId7" Type="http://schemas.openxmlformats.org/officeDocument/2006/relationships/image" Target="../media/image1.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hyperlink" Target="http://www.hyperiondev.com/support" TargetMode="External"/><Relationship Id="rId5" Type="http://schemas.openxmlformats.org/officeDocument/2006/relationships/image" Target="../media/image1.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58" cy="5143500"/>
          </a:xfrm>
          <a:prstGeom prst="rect">
            <a:avLst/>
          </a:prstGeom>
          <a:noFill/>
          <a:ln>
            <a:noFill/>
          </a:ln>
        </p:spPr>
      </p:pic>
      <p:pic>
        <p:nvPicPr>
          <p:cNvPr id="55" name="Google Shape;55;p13"/>
          <p:cNvPicPr preferRelativeResize="0"/>
          <p:nvPr/>
        </p:nvPicPr>
        <p:blipFill>
          <a:blip r:embed="rId4">
            <a:alphaModFix/>
          </a:blip>
          <a:stretch>
            <a:fillRect/>
          </a:stretch>
        </p:blipFill>
        <p:spPr>
          <a:xfrm>
            <a:off x="2239750" y="2031749"/>
            <a:ext cx="4301450" cy="1457151"/>
          </a:xfrm>
          <a:prstGeom prst="rect">
            <a:avLst/>
          </a:prstGeom>
          <a:noFill/>
          <a:ln>
            <a:noFill/>
          </a:ln>
        </p:spPr>
      </p:pic>
      <p:sp>
        <p:nvSpPr>
          <p:cNvPr id="56" name="Google Shape;56;p13"/>
          <p:cNvSpPr txBox="1"/>
          <p:nvPr/>
        </p:nvSpPr>
        <p:spPr>
          <a:xfrm>
            <a:off x="2239750" y="1104900"/>
            <a:ext cx="4745100" cy="62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600">
                <a:solidFill>
                  <a:srgbClr val="C4A542"/>
                </a:solidFill>
              </a:rPr>
              <a:t>ExpressJS and Restful APIs</a:t>
            </a:r>
            <a:endParaRPr b="1" sz="2600">
              <a:solidFill>
                <a:srgbClr val="C4A542"/>
              </a:solidFill>
            </a:endParaRPr>
          </a:p>
        </p:txBody>
      </p:sp>
      <p:sp>
        <p:nvSpPr>
          <p:cNvPr id="57" name="Google Shape;57;p13"/>
          <p:cNvSpPr txBox="1"/>
          <p:nvPr/>
        </p:nvSpPr>
        <p:spPr>
          <a:xfrm>
            <a:off x="2683275" y="3505200"/>
            <a:ext cx="3592200" cy="88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600">
                <a:solidFill>
                  <a:srgbClr val="C4A542"/>
                </a:solidFill>
              </a:rPr>
              <a:t>Muhammad Zahir Junejo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5" name="Shape 125"/>
        <p:cNvGrpSpPr/>
        <p:nvPr/>
      </p:nvGrpSpPr>
      <p:grpSpPr>
        <a:xfrm>
          <a:off x="0" y="0"/>
          <a:ext cx="0" cy="0"/>
          <a:chOff x="0" y="0"/>
          <a:chExt cx="0" cy="0"/>
        </a:xfrm>
      </p:grpSpPr>
      <p:pic>
        <p:nvPicPr>
          <p:cNvPr id="126" name="Google Shape;126;p22"/>
          <p:cNvPicPr preferRelativeResize="0"/>
          <p:nvPr/>
        </p:nvPicPr>
        <p:blipFill>
          <a:blip r:embed="rId3">
            <a:alphaModFix/>
          </a:blip>
          <a:stretch>
            <a:fillRect/>
          </a:stretch>
        </p:blipFill>
        <p:spPr>
          <a:xfrm>
            <a:off x="8775" y="0"/>
            <a:ext cx="9126452" cy="5143499"/>
          </a:xfrm>
          <a:prstGeom prst="rect">
            <a:avLst/>
          </a:prstGeom>
          <a:noFill/>
          <a:ln>
            <a:noFill/>
          </a:ln>
        </p:spPr>
      </p:pic>
      <p:sp>
        <p:nvSpPr>
          <p:cNvPr id="127" name="Google Shape;127;p22"/>
          <p:cNvSpPr txBox="1"/>
          <p:nvPr/>
        </p:nvSpPr>
        <p:spPr>
          <a:xfrm>
            <a:off x="978775" y="92300"/>
            <a:ext cx="6708900" cy="7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700">
                <a:solidFill>
                  <a:srgbClr val="C4A542"/>
                </a:solidFill>
                <a:latin typeface="Poppins"/>
                <a:ea typeface="Poppins"/>
                <a:cs typeface="Poppins"/>
                <a:sym typeface="Poppins"/>
              </a:rPr>
              <a:t>Handling Requests and Responses</a:t>
            </a:r>
            <a:endParaRPr b="1" sz="2700">
              <a:solidFill>
                <a:srgbClr val="C4A542"/>
              </a:solidFill>
              <a:latin typeface="Poppins"/>
              <a:ea typeface="Poppins"/>
              <a:cs typeface="Poppins"/>
              <a:sym typeface="Poppins"/>
            </a:endParaRPr>
          </a:p>
        </p:txBody>
      </p:sp>
      <p:sp>
        <p:nvSpPr>
          <p:cNvPr id="128" name="Google Shape;128;p22"/>
          <p:cNvSpPr txBox="1"/>
          <p:nvPr/>
        </p:nvSpPr>
        <p:spPr>
          <a:xfrm>
            <a:off x="392250" y="701100"/>
            <a:ext cx="8359500" cy="37413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lt1"/>
              </a:buClr>
              <a:buSzPts val="1600"/>
              <a:buChar char="❏"/>
            </a:pPr>
            <a:r>
              <a:rPr lang="en-GB" sz="1600">
                <a:solidFill>
                  <a:schemeClr val="lt1"/>
                </a:solidFill>
              </a:rPr>
              <a:t>‘req’ and ‘res’ are request and response objects </a:t>
            </a:r>
            <a:r>
              <a:rPr lang="en-GB" sz="1600">
                <a:solidFill>
                  <a:schemeClr val="lt1"/>
                </a:solidFill>
              </a:rPr>
              <a:t>respectively.</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a:solidFill>
                  <a:schemeClr val="lt1"/>
                </a:solidFill>
              </a:rPr>
              <a:t>Contain valuable information about the client’s request and the server’s response.</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a:solidFill>
                  <a:schemeClr val="lt1"/>
                </a:solidFill>
              </a:rPr>
              <a:t>Using Request Parameters:</a:t>
            </a:r>
            <a:endParaRPr sz="1600">
              <a:solidFill>
                <a:schemeClr val="lt1"/>
              </a:solidFill>
            </a:endParaRPr>
          </a:p>
          <a:p>
            <a:pPr indent="0" lvl="0" marL="0" rtl="0" algn="l">
              <a:lnSpc>
                <a:spcPct val="115000"/>
              </a:lnSpc>
              <a:spcBef>
                <a:spcPts val="0"/>
              </a:spcBef>
              <a:spcAft>
                <a:spcPts val="0"/>
              </a:spcAft>
              <a:buNone/>
            </a:pPr>
            <a:r>
              <a:rPr lang="en-GB" sz="1600">
                <a:solidFill>
                  <a:schemeClr val="lt1"/>
                </a:solidFill>
              </a:rPr>
              <a:t>	app.get(‘/user/</a:t>
            </a:r>
            <a:r>
              <a:rPr lang="en-GB" sz="1600">
                <a:solidFill>
                  <a:srgbClr val="00FF00"/>
                </a:solidFill>
              </a:rPr>
              <a:t>:id</a:t>
            </a:r>
            <a:r>
              <a:rPr lang="en-GB" sz="1600">
                <a:solidFill>
                  <a:schemeClr val="lt1"/>
                </a:solidFill>
              </a:rPr>
              <a:t>’, (req, res) =&gt; {</a:t>
            </a:r>
            <a:endParaRPr sz="1600">
              <a:solidFill>
                <a:schemeClr val="lt1"/>
              </a:solidFill>
            </a:endParaRPr>
          </a:p>
          <a:p>
            <a:pPr indent="0" lvl="0" marL="0" rtl="0" algn="l">
              <a:lnSpc>
                <a:spcPct val="115000"/>
              </a:lnSpc>
              <a:spcBef>
                <a:spcPts val="0"/>
              </a:spcBef>
              <a:spcAft>
                <a:spcPts val="0"/>
              </a:spcAft>
              <a:buNone/>
            </a:pPr>
            <a:r>
              <a:rPr lang="en-GB" sz="1600">
                <a:solidFill>
                  <a:schemeClr val="lt1"/>
                </a:solidFill>
              </a:rPr>
              <a:t>		const userId = req.params.id;</a:t>
            </a:r>
            <a:endParaRPr sz="1600">
              <a:solidFill>
                <a:schemeClr val="lt1"/>
              </a:solidFill>
            </a:endParaRPr>
          </a:p>
          <a:p>
            <a:pPr indent="457200" lvl="0" marL="0" rtl="0" algn="l">
              <a:lnSpc>
                <a:spcPct val="115000"/>
              </a:lnSpc>
              <a:spcBef>
                <a:spcPts val="0"/>
              </a:spcBef>
              <a:spcAft>
                <a:spcPts val="0"/>
              </a:spcAft>
              <a:buNone/>
            </a:pPr>
            <a:r>
              <a:rPr lang="en-GB" sz="1600">
                <a:solidFill>
                  <a:schemeClr val="lt1"/>
                </a:solidFill>
              </a:rPr>
              <a:t>})</a:t>
            </a:r>
            <a:endParaRPr sz="1600">
              <a:solidFill>
                <a:schemeClr val="lt1"/>
              </a:solidFill>
            </a:endParaRPr>
          </a:p>
          <a:p>
            <a:pPr indent="0" lvl="0" marL="0" rtl="0" algn="l">
              <a:lnSpc>
                <a:spcPct val="115000"/>
              </a:lnSpc>
              <a:spcBef>
                <a:spcPts val="0"/>
              </a:spcBef>
              <a:spcAft>
                <a:spcPts val="0"/>
              </a:spcAft>
              <a:buNone/>
            </a:pPr>
            <a:r>
              <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a:solidFill>
                  <a:schemeClr val="lt1"/>
                </a:solidFill>
              </a:rPr>
              <a:t>Send responses:</a:t>
            </a:r>
            <a:endParaRPr sz="1600">
              <a:solidFill>
                <a:schemeClr val="lt1"/>
              </a:solidFill>
            </a:endParaRPr>
          </a:p>
          <a:p>
            <a:pPr indent="0" lvl="0" marL="457200" rtl="0" algn="l">
              <a:lnSpc>
                <a:spcPct val="115000"/>
              </a:lnSpc>
              <a:spcBef>
                <a:spcPts val="0"/>
              </a:spcBef>
              <a:spcAft>
                <a:spcPts val="0"/>
              </a:spcAft>
              <a:buNone/>
            </a:pPr>
            <a:r>
              <a:rPr lang="en-GB" sz="1600">
                <a:solidFill>
                  <a:schemeClr val="lt1"/>
                </a:solidFill>
              </a:rPr>
              <a:t>app.get(‘/user/:id’, (req, res) =&gt; {</a:t>
            </a:r>
            <a:endParaRPr sz="1600">
              <a:solidFill>
                <a:schemeClr val="lt1"/>
              </a:solidFill>
            </a:endParaRPr>
          </a:p>
          <a:p>
            <a:pPr indent="0" lvl="0" marL="0" rtl="0" algn="l">
              <a:lnSpc>
                <a:spcPct val="115000"/>
              </a:lnSpc>
              <a:spcBef>
                <a:spcPts val="0"/>
              </a:spcBef>
              <a:spcAft>
                <a:spcPts val="0"/>
              </a:spcAft>
              <a:buNone/>
            </a:pPr>
            <a:r>
              <a:rPr lang="en-GB" sz="1600">
                <a:solidFill>
                  <a:schemeClr val="lt1"/>
                </a:solidFill>
              </a:rPr>
              <a:t>		const userId = req.params.id;</a:t>
            </a:r>
            <a:endParaRPr sz="1600">
              <a:solidFill>
                <a:schemeClr val="lt1"/>
              </a:solidFill>
            </a:endParaRPr>
          </a:p>
          <a:p>
            <a:pPr indent="0" lvl="0" marL="0" rtl="0" algn="l">
              <a:lnSpc>
                <a:spcPct val="115000"/>
              </a:lnSpc>
              <a:spcBef>
                <a:spcPts val="0"/>
              </a:spcBef>
              <a:spcAft>
                <a:spcPts val="0"/>
              </a:spcAft>
              <a:buNone/>
            </a:pPr>
            <a:r>
              <a:rPr lang="en-GB" sz="1600">
                <a:solidFill>
                  <a:schemeClr val="lt1"/>
                </a:solidFill>
              </a:rPr>
              <a:t>		</a:t>
            </a:r>
            <a:r>
              <a:rPr lang="en-GB" sz="1600">
                <a:solidFill>
                  <a:srgbClr val="00FF00"/>
                </a:solidFill>
              </a:rPr>
              <a:t>res.status(200).json({data: data})</a:t>
            </a:r>
            <a:endParaRPr sz="1600">
              <a:solidFill>
                <a:srgbClr val="00FF00"/>
              </a:solidFill>
            </a:endParaRPr>
          </a:p>
          <a:p>
            <a:pPr indent="457200" lvl="0" marL="0" rtl="0" algn="l">
              <a:lnSpc>
                <a:spcPct val="115000"/>
              </a:lnSpc>
              <a:spcBef>
                <a:spcPts val="0"/>
              </a:spcBef>
              <a:spcAft>
                <a:spcPts val="0"/>
              </a:spcAft>
              <a:buNone/>
            </a:pPr>
            <a:r>
              <a:rPr lang="en-GB" sz="1600">
                <a:solidFill>
                  <a:schemeClr val="lt1"/>
                </a:solidFill>
              </a:rPr>
              <a:t>})</a:t>
            </a:r>
            <a:endParaRPr sz="1600">
              <a:solidFill>
                <a:schemeClr val="lt1"/>
              </a:solidFill>
            </a:endParaRPr>
          </a:p>
        </p:txBody>
      </p:sp>
      <p:pic>
        <p:nvPicPr>
          <p:cNvPr id="129" name="Google Shape;129;p22"/>
          <p:cNvPicPr preferRelativeResize="0"/>
          <p:nvPr/>
        </p:nvPicPr>
        <p:blipFill>
          <a:blip r:embed="rId4">
            <a:alphaModFix/>
          </a:blip>
          <a:stretch>
            <a:fillRect/>
          </a:stretch>
        </p:blipFill>
        <p:spPr>
          <a:xfrm>
            <a:off x="0" y="4673600"/>
            <a:ext cx="1077282" cy="352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3" name="Shape 133"/>
        <p:cNvGrpSpPr/>
        <p:nvPr/>
      </p:nvGrpSpPr>
      <p:grpSpPr>
        <a:xfrm>
          <a:off x="0" y="0"/>
          <a:ext cx="0" cy="0"/>
          <a:chOff x="0" y="0"/>
          <a:chExt cx="0" cy="0"/>
        </a:xfrm>
      </p:grpSpPr>
      <p:pic>
        <p:nvPicPr>
          <p:cNvPr id="134" name="Google Shape;134;p23"/>
          <p:cNvPicPr preferRelativeResize="0"/>
          <p:nvPr/>
        </p:nvPicPr>
        <p:blipFill>
          <a:blip r:embed="rId3">
            <a:alphaModFix/>
          </a:blip>
          <a:stretch>
            <a:fillRect/>
          </a:stretch>
        </p:blipFill>
        <p:spPr>
          <a:xfrm>
            <a:off x="8775" y="0"/>
            <a:ext cx="9126452" cy="5143499"/>
          </a:xfrm>
          <a:prstGeom prst="rect">
            <a:avLst/>
          </a:prstGeom>
          <a:noFill/>
          <a:ln>
            <a:noFill/>
          </a:ln>
        </p:spPr>
      </p:pic>
      <p:sp>
        <p:nvSpPr>
          <p:cNvPr id="135" name="Google Shape;135;p23"/>
          <p:cNvSpPr txBox="1"/>
          <p:nvPr/>
        </p:nvSpPr>
        <p:spPr>
          <a:xfrm>
            <a:off x="978775" y="92300"/>
            <a:ext cx="6708900" cy="7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700">
                <a:solidFill>
                  <a:srgbClr val="C4A542"/>
                </a:solidFill>
                <a:latin typeface="Poppins"/>
                <a:ea typeface="Poppins"/>
                <a:cs typeface="Poppins"/>
                <a:sym typeface="Poppins"/>
              </a:rPr>
              <a:t>Templating</a:t>
            </a:r>
            <a:endParaRPr b="1" sz="2700">
              <a:solidFill>
                <a:srgbClr val="C4A542"/>
              </a:solidFill>
              <a:latin typeface="Poppins"/>
              <a:ea typeface="Poppins"/>
              <a:cs typeface="Poppins"/>
              <a:sym typeface="Poppins"/>
            </a:endParaRPr>
          </a:p>
        </p:txBody>
      </p:sp>
      <p:sp>
        <p:nvSpPr>
          <p:cNvPr id="136" name="Google Shape;136;p23"/>
          <p:cNvSpPr txBox="1"/>
          <p:nvPr/>
        </p:nvSpPr>
        <p:spPr>
          <a:xfrm>
            <a:off x="392250" y="701100"/>
            <a:ext cx="8359500" cy="37413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lt1"/>
              </a:buClr>
              <a:buSzPts val="1600"/>
              <a:buChar char="❏"/>
            </a:pPr>
            <a:r>
              <a:rPr lang="en-GB" sz="1600">
                <a:solidFill>
                  <a:schemeClr val="lt1"/>
                </a:solidFill>
              </a:rPr>
              <a:t>Templating engines like EJS allow you to generate dynamic HTML content and inject data into your views.</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a:solidFill>
                  <a:schemeClr val="lt1"/>
                </a:solidFill>
              </a:rPr>
              <a:t>npm install ejs</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a:solidFill>
                  <a:schemeClr val="lt1"/>
                </a:solidFill>
              </a:rPr>
              <a:t>Set the view engine: app.set(‘view engine’, ‘ejs’)</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a:solidFill>
                  <a:schemeClr val="lt1"/>
                </a:solidFill>
              </a:rPr>
              <a:t>Create ‘views’ folder to store your templates.</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a:solidFill>
                  <a:schemeClr val="lt1"/>
                </a:solidFill>
              </a:rPr>
              <a:t>Inside the views folder create an ejs template (index.ejs).</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a:solidFill>
                  <a:schemeClr val="lt1"/>
                </a:solidFill>
              </a:rPr>
              <a:t>Use ejs tags to inject data: &lt;%= username %&gt;</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a:solidFill>
                  <a:schemeClr val="lt1"/>
                </a:solidFill>
              </a:rPr>
              <a:t>Render the template:</a:t>
            </a:r>
            <a:endParaRPr sz="1600">
              <a:solidFill>
                <a:schemeClr val="lt1"/>
              </a:solidFill>
            </a:endParaRPr>
          </a:p>
          <a:p>
            <a:pPr indent="0" lvl="0" marL="0" rtl="0" algn="l">
              <a:lnSpc>
                <a:spcPct val="115000"/>
              </a:lnSpc>
              <a:spcBef>
                <a:spcPts val="0"/>
              </a:spcBef>
              <a:spcAft>
                <a:spcPts val="0"/>
              </a:spcAft>
              <a:buNone/>
            </a:pPr>
            <a:r>
              <a:rPr lang="en-GB" sz="1600">
                <a:solidFill>
                  <a:schemeClr val="lt1"/>
                </a:solidFill>
              </a:rPr>
              <a:t>	res.render( ‘index’, { username:  “Zahir” } )</a:t>
            </a:r>
            <a:endParaRPr sz="1600">
              <a:solidFill>
                <a:schemeClr val="lt1"/>
              </a:solidFill>
            </a:endParaRPr>
          </a:p>
        </p:txBody>
      </p:sp>
      <p:pic>
        <p:nvPicPr>
          <p:cNvPr id="137" name="Google Shape;137;p23"/>
          <p:cNvPicPr preferRelativeResize="0"/>
          <p:nvPr/>
        </p:nvPicPr>
        <p:blipFill>
          <a:blip r:embed="rId4">
            <a:alphaModFix/>
          </a:blip>
          <a:stretch>
            <a:fillRect/>
          </a:stretch>
        </p:blipFill>
        <p:spPr>
          <a:xfrm>
            <a:off x="0" y="4673600"/>
            <a:ext cx="1077282" cy="352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1" name="Shape 141"/>
        <p:cNvGrpSpPr/>
        <p:nvPr/>
      </p:nvGrpSpPr>
      <p:grpSpPr>
        <a:xfrm>
          <a:off x="0" y="0"/>
          <a:ext cx="0" cy="0"/>
          <a:chOff x="0" y="0"/>
          <a:chExt cx="0" cy="0"/>
        </a:xfrm>
      </p:grpSpPr>
      <p:pic>
        <p:nvPicPr>
          <p:cNvPr id="142" name="Google Shape;142;p24"/>
          <p:cNvPicPr preferRelativeResize="0"/>
          <p:nvPr/>
        </p:nvPicPr>
        <p:blipFill>
          <a:blip r:embed="rId3">
            <a:alphaModFix/>
          </a:blip>
          <a:stretch>
            <a:fillRect/>
          </a:stretch>
        </p:blipFill>
        <p:spPr>
          <a:xfrm>
            <a:off x="8775" y="0"/>
            <a:ext cx="9126452" cy="5143499"/>
          </a:xfrm>
          <a:prstGeom prst="rect">
            <a:avLst/>
          </a:prstGeom>
          <a:noFill/>
          <a:ln>
            <a:noFill/>
          </a:ln>
        </p:spPr>
      </p:pic>
      <p:sp>
        <p:nvSpPr>
          <p:cNvPr id="143" name="Google Shape;143;p24"/>
          <p:cNvSpPr txBox="1"/>
          <p:nvPr/>
        </p:nvSpPr>
        <p:spPr>
          <a:xfrm>
            <a:off x="978775" y="92300"/>
            <a:ext cx="6708900" cy="7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700">
                <a:solidFill>
                  <a:srgbClr val="C4A542"/>
                </a:solidFill>
                <a:latin typeface="Poppins"/>
                <a:ea typeface="Poppins"/>
                <a:cs typeface="Poppins"/>
                <a:sym typeface="Poppins"/>
              </a:rPr>
              <a:t>References</a:t>
            </a:r>
            <a:endParaRPr b="1" sz="2700">
              <a:solidFill>
                <a:srgbClr val="C4A542"/>
              </a:solidFill>
              <a:latin typeface="Poppins"/>
              <a:ea typeface="Poppins"/>
              <a:cs typeface="Poppins"/>
              <a:sym typeface="Poppins"/>
            </a:endParaRPr>
          </a:p>
        </p:txBody>
      </p:sp>
      <p:sp>
        <p:nvSpPr>
          <p:cNvPr id="144" name="Google Shape;144;p24"/>
          <p:cNvSpPr txBox="1"/>
          <p:nvPr/>
        </p:nvSpPr>
        <p:spPr>
          <a:xfrm>
            <a:off x="392250" y="701100"/>
            <a:ext cx="8359500" cy="37413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lt1"/>
              </a:buClr>
              <a:buSzPts val="1600"/>
              <a:buChar char="❏"/>
            </a:pPr>
            <a:r>
              <a:rPr lang="en-GB" sz="1600" u="sng">
                <a:solidFill>
                  <a:schemeClr val="hlink"/>
                </a:solidFill>
                <a:hlinkClick r:id="rId4"/>
              </a:rPr>
              <a:t>https://aws.amazon.com/what-is/restful-api/#:~:text=RESTful%20API%20is%20an%20interface,applications%20to%20perform%20various%20tasks</a:t>
            </a:r>
            <a:r>
              <a:rPr lang="en-GB" sz="1600">
                <a:solidFill>
                  <a:schemeClr val="lt1"/>
                </a:solidFill>
              </a:rPr>
              <a:t>.</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u="sng">
                <a:solidFill>
                  <a:schemeClr val="hlink"/>
                </a:solidFill>
                <a:hlinkClick r:id="rId5"/>
              </a:rPr>
              <a:t>https://expressjs.com/en/starter/installing.html</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u="sng">
                <a:solidFill>
                  <a:schemeClr val="hlink"/>
                </a:solidFill>
                <a:hlinkClick r:id="rId6"/>
              </a:rPr>
              <a:t>https://developer.mozilla.org/en-US/docs/Web/HTTP/Methods</a:t>
            </a:r>
            <a:endParaRPr sz="1600">
              <a:solidFill>
                <a:schemeClr val="lt1"/>
              </a:solidFill>
            </a:endParaRPr>
          </a:p>
          <a:p>
            <a:pPr indent="0" lvl="0" marL="0" rtl="0" algn="l">
              <a:lnSpc>
                <a:spcPct val="115000"/>
              </a:lnSpc>
              <a:spcBef>
                <a:spcPts val="1200"/>
              </a:spcBef>
              <a:spcAft>
                <a:spcPts val="0"/>
              </a:spcAft>
              <a:buNone/>
            </a:pPr>
            <a:r>
              <a:t/>
            </a:r>
            <a:endParaRPr sz="1600">
              <a:solidFill>
                <a:schemeClr val="lt1"/>
              </a:solidFill>
            </a:endParaRPr>
          </a:p>
          <a:p>
            <a:pPr indent="0" lvl="0" marL="0" rtl="0" algn="l">
              <a:lnSpc>
                <a:spcPct val="115000"/>
              </a:lnSpc>
              <a:spcBef>
                <a:spcPts val="1200"/>
              </a:spcBef>
              <a:spcAft>
                <a:spcPts val="0"/>
              </a:spcAft>
              <a:buNone/>
            </a:pPr>
            <a:r>
              <a:t/>
            </a:r>
            <a:endParaRPr sz="1600">
              <a:solidFill>
                <a:schemeClr val="lt1"/>
              </a:solidFill>
            </a:endParaRPr>
          </a:p>
          <a:p>
            <a:pPr indent="0" lvl="0" marL="0" rtl="0" algn="l">
              <a:lnSpc>
                <a:spcPct val="115000"/>
              </a:lnSpc>
              <a:spcBef>
                <a:spcPts val="1200"/>
              </a:spcBef>
              <a:spcAft>
                <a:spcPts val="0"/>
              </a:spcAft>
              <a:buNone/>
            </a:pPr>
            <a:r>
              <a:t/>
            </a:r>
            <a:endParaRPr sz="1600">
              <a:solidFill>
                <a:schemeClr val="lt1"/>
              </a:solidFill>
            </a:endParaRPr>
          </a:p>
          <a:p>
            <a:pPr indent="0" lvl="0" marL="0" rtl="0" algn="l">
              <a:lnSpc>
                <a:spcPct val="115000"/>
              </a:lnSpc>
              <a:spcBef>
                <a:spcPts val="1200"/>
              </a:spcBef>
              <a:spcAft>
                <a:spcPts val="0"/>
              </a:spcAft>
              <a:buNone/>
            </a:pPr>
            <a:r>
              <a:t/>
            </a:r>
            <a:endParaRPr sz="1600">
              <a:solidFill>
                <a:schemeClr val="lt1"/>
              </a:solidFill>
            </a:endParaRPr>
          </a:p>
          <a:p>
            <a:pPr indent="0" lvl="0" marL="0" rtl="0" algn="l">
              <a:lnSpc>
                <a:spcPct val="115000"/>
              </a:lnSpc>
              <a:spcBef>
                <a:spcPts val="1200"/>
              </a:spcBef>
              <a:spcAft>
                <a:spcPts val="1200"/>
              </a:spcAft>
              <a:buNone/>
            </a:pPr>
            <a:r>
              <a:t/>
            </a:r>
            <a:endParaRPr sz="1600">
              <a:solidFill>
                <a:schemeClr val="lt1"/>
              </a:solidFill>
            </a:endParaRPr>
          </a:p>
        </p:txBody>
      </p:sp>
      <p:pic>
        <p:nvPicPr>
          <p:cNvPr id="145" name="Google Shape;145;p24"/>
          <p:cNvPicPr preferRelativeResize="0"/>
          <p:nvPr/>
        </p:nvPicPr>
        <p:blipFill>
          <a:blip r:embed="rId7">
            <a:alphaModFix/>
          </a:blip>
          <a:stretch>
            <a:fillRect/>
          </a:stretch>
        </p:blipFill>
        <p:spPr>
          <a:xfrm>
            <a:off x="0" y="4673600"/>
            <a:ext cx="1077282" cy="352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9" name="Shape 149"/>
        <p:cNvGrpSpPr/>
        <p:nvPr/>
      </p:nvGrpSpPr>
      <p:grpSpPr>
        <a:xfrm>
          <a:off x="0" y="0"/>
          <a:ext cx="0" cy="0"/>
          <a:chOff x="0" y="0"/>
          <a:chExt cx="0" cy="0"/>
        </a:xfrm>
      </p:grpSpPr>
      <p:pic>
        <p:nvPicPr>
          <p:cNvPr id="150" name="Google Shape;150;p25"/>
          <p:cNvPicPr preferRelativeResize="0"/>
          <p:nvPr/>
        </p:nvPicPr>
        <p:blipFill>
          <a:blip r:embed="rId4">
            <a:alphaModFix/>
          </a:blip>
          <a:stretch>
            <a:fillRect/>
          </a:stretch>
        </p:blipFill>
        <p:spPr>
          <a:xfrm>
            <a:off x="0" y="-12"/>
            <a:ext cx="9144000" cy="5143516"/>
          </a:xfrm>
          <a:prstGeom prst="rect">
            <a:avLst/>
          </a:prstGeom>
          <a:noFill/>
          <a:ln>
            <a:noFill/>
          </a:ln>
        </p:spPr>
      </p:pic>
      <p:sp>
        <p:nvSpPr>
          <p:cNvPr id="151" name="Google Shape;151;p25"/>
          <p:cNvSpPr txBox="1"/>
          <p:nvPr/>
        </p:nvSpPr>
        <p:spPr>
          <a:xfrm>
            <a:off x="740650" y="1805413"/>
            <a:ext cx="7481100" cy="830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GB" sz="3000">
                <a:solidFill>
                  <a:srgbClr val="FFFFFF"/>
                </a:solidFill>
                <a:latin typeface="Montserrat"/>
                <a:ea typeface="Montserrat"/>
                <a:cs typeface="Montserrat"/>
                <a:sym typeface="Montserrat"/>
              </a:rPr>
              <a:t>Questions and Answers</a:t>
            </a:r>
            <a:endParaRPr b="1" sz="3000">
              <a:solidFill>
                <a:srgbClr val="FFFFFF"/>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5" name="Shape 155"/>
        <p:cNvGrpSpPr/>
        <p:nvPr/>
      </p:nvGrpSpPr>
      <p:grpSpPr>
        <a:xfrm>
          <a:off x="0" y="0"/>
          <a:ext cx="0" cy="0"/>
          <a:chOff x="0" y="0"/>
          <a:chExt cx="0" cy="0"/>
        </a:xfrm>
      </p:grpSpPr>
      <p:pic>
        <p:nvPicPr>
          <p:cNvPr id="156" name="Google Shape;156;p26"/>
          <p:cNvPicPr preferRelativeResize="0"/>
          <p:nvPr/>
        </p:nvPicPr>
        <p:blipFill>
          <a:blip r:embed="rId4">
            <a:alphaModFix/>
          </a:blip>
          <a:stretch>
            <a:fillRect/>
          </a:stretch>
        </p:blipFill>
        <p:spPr>
          <a:xfrm>
            <a:off x="0" y="-12"/>
            <a:ext cx="9144000" cy="5143516"/>
          </a:xfrm>
          <a:prstGeom prst="rect">
            <a:avLst/>
          </a:prstGeom>
          <a:noFill/>
          <a:ln>
            <a:noFill/>
          </a:ln>
        </p:spPr>
      </p:pic>
      <p:sp>
        <p:nvSpPr>
          <p:cNvPr id="157" name="Google Shape;157;p26"/>
          <p:cNvSpPr txBox="1"/>
          <p:nvPr/>
        </p:nvSpPr>
        <p:spPr>
          <a:xfrm>
            <a:off x="740650" y="1805413"/>
            <a:ext cx="7481100" cy="830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GB" sz="3000">
                <a:solidFill>
                  <a:srgbClr val="FFFFFF"/>
                </a:solidFill>
                <a:latin typeface="Montserrat"/>
                <a:ea typeface="Montserrat"/>
                <a:cs typeface="Montserrat"/>
                <a:sym typeface="Montserrat"/>
              </a:rPr>
              <a:t>Thank You!</a:t>
            </a:r>
            <a:endParaRPr b="1" sz="3000">
              <a:solidFill>
                <a:srgbClr val="FFFFFF"/>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pic>
        <p:nvPicPr>
          <p:cNvPr id="62" name="Google Shape;62;p14"/>
          <p:cNvPicPr preferRelativeResize="0"/>
          <p:nvPr/>
        </p:nvPicPr>
        <p:blipFill>
          <a:blip r:embed="rId3">
            <a:alphaModFix/>
          </a:blip>
          <a:stretch>
            <a:fillRect/>
          </a:stretch>
        </p:blipFill>
        <p:spPr>
          <a:xfrm>
            <a:off x="8775" y="0"/>
            <a:ext cx="9126452" cy="5143499"/>
          </a:xfrm>
          <a:prstGeom prst="rect">
            <a:avLst/>
          </a:prstGeom>
          <a:noFill/>
          <a:ln>
            <a:noFill/>
          </a:ln>
        </p:spPr>
      </p:pic>
      <p:sp>
        <p:nvSpPr>
          <p:cNvPr id="63" name="Google Shape;63;p14"/>
          <p:cNvSpPr txBox="1"/>
          <p:nvPr/>
        </p:nvSpPr>
        <p:spPr>
          <a:xfrm>
            <a:off x="978775" y="92300"/>
            <a:ext cx="6708900" cy="7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3400">
                <a:solidFill>
                  <a:srgbClr val="C4A542"/>
                </a:solidFill>
                <a:latin typeface="Poppins"/>
                <a:ea typeface="Poppins"/>
                <a:cs typeface="Poppins"/>
                <a:sym typeface="Poppins"/>
              </a:rPr>
              <a:t>Lecture</a:t>
            </a:r>
            <a:r>
              <a:rPr b="1" lang="en-GB" sz="3400">
                <a:solidFill>
                  <a:srgbClr val="C4A542"/>
                </a:solidFill>
                <a:latin typeface="Poppins"/>
                <a:ea typeface="Poppins"/>
                <a:cs typeface="Poppins"/>
                <a:sym typeface="Poppins"/>
              </a:rPr>
              <a:t> - Housekeeping</a:t>
            </a:r>
            <a:endParaRPr b="1" sz="3400">
              <a:solidFill>
                <a:srgbClr val="C4A542"/>
              </a:solidFill>
              <a:latin typeface="Poppins"/>
              <a:ea typeface="Poppins"/>
              <a:cs typeface="Poppins"/>
              <a:sym typeface="Poppins"/>
            </a:endParaRPr>
          </a:p>
        </p:txBody>
      </p:sp>
      <p:sp>
        <p:nvSpPr>
          <p:cNvPr id="64" name="Google Shape;64;p14"/>
          <p:cNvSpPr txBox="1"/>
          <p:nvPr/>
        </p:nvSpPr>
        <p:spPr>
          <a:xfrm>
            <a:off x="392250" y="701100"/>
            <a:ext cx="8359500" cy="3741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1"/>
              </a:buClr>
              <a:buSzPts val="1800"/>
              <a:buChar char="❏"/>
            </a:pPr>
            <a:r>
              <a:rPr lang="en-GB" sz="1600">
                <a:solidFill>
                  <a:schemeClr val="lt1"/>
                </a:solidFill>
              </a:rPr>
              <a:t>T</a:t>
            </a:r>
            <a:r>
              <a:rPr lang="en-GB" sz="1500">
                <a:solidFill>
                  <a:schemeClr val="lt1"/>
                </a:solidFill>
              </a:rPr>
              <a:t>he use of disrespectful language is prohibited in the questions, this is a supportive, learning environment for all - please engage accordingly.</a:t>
            </a:r>
            <a:endParaRPr sz="1300">
              <a:solidFill>
                <a:schemeClr val="lt1"/>
              </a:solidFill>
            </a:endParaRPr>
          </a:p>
          <a:p>
            <a:pPr indent="-311150" lvl="1" marL="914400" rtl="0" algn="l">
              <a:lnSpc>
                <a:spcPct val="115000"/>
              </a:lnSpc>
              <a:spcBef>
                <a:spcPts val="0"/>
              </a:spcBef>
              <a:spcAft>
                <a:spcPts val="0"/>
              </a:spcAft>
              <a:buClr>
                <a:schemeClr val="lt1"/>
              </a:buClr>
              <a:buSzPts val="1300"/>
              <a:buChar char="❏"/>
            </a:pPr>
            <a:r>
              <a:rPr lang="en-GB" sz="1300">
                <a:solidFill>
                  <a:schemeClr val="lt1"/>
                </a:solidFill>
              </a:rPr>
              <a:t>Please review Code of Conduct (in Student Undertaking Agreement) if unsure</a:t>
            </a:r>
            <a:endParaRPr sz="1500">
              <a:solidFill>
                <a:schemeClr val="lt1"/>
              </a:solidFill>
            </a:endParaRPr>
          </a:p>
          <a:p>
            <a:pPr indent="-323850" lvl="0" marL="457200" rtl="0" algn="l">
              <a:lnSpc>
                <a:spcPct val="115000"/>
              </a:lnSpc>
              <a:spcBef>
                <a:spcPts val="0"/>
              </a:spcBef>
              <a:spcAft>
                <a:spcPts val="0"/>
              </a:spcAft>
              <a:buClr>
                <a:schemeClr val="lt1"/>
              </a:buClr>
              <a:buSzPts val="1500"/>
              <a:buChar char="❏"/>
            </a:pPr>
            <a:r>
              <a:rPr lang="en-GB" sz="1500">
                <a:solidFill>
                  <a:schemeClr val="lt1"/>
                </a:solidFill>
              </a:rPr>
              <a:t>No question is daft or silly - </a:t>
            </a:r>
            <a:r>
              <a:rPr b="1" lang="en-GB" sz="1500">
                <a:solidFill>
                  <a:schemeClr val="lt1"/>
                </a:solidFill>
              </a:rPr>
              <a:t>ask them!</a:t>
            </a:r>
            <a:endParaRPr sz="1500">
              <a:solidFill>
                <a:schemeClr val="lt1"/>
              </a:solidFill>
            </a:endParaRPr>
          </a:p>
          <a:p>
            <a:pPr indent="-323850" lvl="0" marL="457200" rtl="0" algn="l">
              <a:lnSpc>
                <a:spcPct val="115000"/>
              </a:lnSpc>
              <a:spcBef>
                <a:spcPts val="0"/>
              </a:spcBef>
              <a:spcAft>
                <a:spcPts val="0"/>
              </a:spcAft>
              <a:buClr>
                <a:schemeClr val="lt1"/>
              </a:buClr>
              <a:buSzPts val="1500"/>
              <a:buChar char="❏"/>
            </a:pPr>
            <a:r>
              <a:rPr lang="en-GB" sz="1500">
                <a:solidFill>
                  <a:schemeClr val="lt1"/>
                </a:solidFill>
              </a:rPr>
              <a:t>Q&amp;A</a:t>
            </a:r>
            <a:r>
              <a:rPr lang="en-GB" sz="1500">
                <a:solidFill>
                  <a:schemeClr val="lt1"/>
                </a:solidFill>
              </a:rPr>
              <a:t> session at the end of the lesson, should you wish to ask any follow-up questions.</a:t>
            </a:r>
            <a:endParaRPr sz="1500">
              <a:solidFill>
                <a:schemeClr val="lt1"/>
              </a:solidFill>
            </a:endParaRPr>
          </a:p>
          <a:p>
            <a:pPr indent="-323850" lvl="0" marL="457200" rtl="0" algn="l">
              <a:lnSpc>
                <a:spcPct val="115000"/>
              </a:lnSpc>
              <a:spcBef>
                <a:spcPts val="0"/>
              </a:spcBef>
              <a:spcAft>
                <a:spcPts val="0"/>
              </a:spcAft>
              <a:buClr>
                <a:schemeClr val="lt1"/>
              </a:buClr>
              <a:buSzPts val="1500"/>
              <a:buChar char="❏"/>
            </a:pPr>
            <a:r>
              <a:rPr lang="en-GB" sz="1500">
                <a:solidFill>
                  <a:schemeClr val="lt1"/>
                </a:solidFill>
              </a:rPr>
              <a:t>Should you have any questions after the lecture, please schedule a mentor session.</a:t>
            </a:r>
            <a:endParaRPr sz="1500">
              <a:solidFill>
                <a:schemeClr val="lt1"/>
              </a:solidFill>
            </a:endParaRPr>
          </a:p>
          <a:p>
            <a:pPr indent="-323850" lvl="0" marL="457200" rtl="0" algn="l">
              <a:lnSpc>
                <a:spcPct val="115000"/>
              </a:lnSpc>
              <a:spcBef>
                <a:spcPts val="0"/>
              </a:spcBef>
              <a:spcAft>
                <a:spcPts val="0"/>
              </a:spcAft>
              <a:buClr>
                <a:schemeClr val="lt1"/>
              </a:buClr>
              <a:buSzPts val="1500"/>
              <a:buChar char="❏"/>
            </a:pPr>
            <a:r>
              <a:rPr lang="en-GB" sz="1500">
                <a:solidFill>
                  <a:schemeClr val="lt1"/>
                </a:solidFill>
              </a:rPr>
              <a:t>For all non-academic questions, please submit a query: </a:t>
            </a:r>
            <a:r>
              <a:rPr lang="en-GB" sz="1500" u="sng">
                <a:solidFill>
                  <a:schemeClr val="hlink"/>
                </a:solidFill>
                <a:hlinkClick r:id="rId4"/>
              </a:rPr>
              <a:t>www.hyperiondev.com/support</a:t>
            </a:r>
            <a:endParaRPr sz="1500">
              <a:solidFill>
                <a:schemeClr val="lt1"/>
              </a:solidFill>
            </a:endParaRPr>
          </a:p>
          <a:p>
            <a:pPr indent="0" lvl="0" marL="0" rtl="0" algn="l">
              <a:lnSpc>
                <a:spcPct val="115000"/>
              </a:lnSpc>
              <a:spcBef>
                <a:spcPts val="1200"/>
              </a:spcBef>
              <a:spcAft>
                <a:spcPts val="0"/>
              </a:spcAft>
              <a:buClr>
                <a:schemeClr val="dk1"/>
              </a:buClr>
              <a:buSzPts val="1100"/>
              <a:buFont typeface="Arial"/>
              <a:buNone/>
            </a:pPr>
            <a:r>
              <a:rPr lang="en-GB" sz="700">
                <a:solidFill>
                  <a:schemeClr val="dk1"/>
                </a:solidFill>
              </a:rPr>
              <a:t> </a:t>
            </a:r>
            <a:endParaRPr sz="700">
              <a:solidFill>
                <a:schemeClr val="dk1"/>
              </a:solidFill>
            </a:endParaRPr>
          </a:p>
          <a:p>
            <a:pPr indent="0" lvl="0" marL="0" rtl="0" algn="l">
              <a:lnSpc>
                <a:spcPct val="115000"/>
              </a:lnSpc>
              <a:spcBef>
                <a:spcPts val="1200"/>
              </a:spcBef>
              <a:spcAft>
                <a:spcPts val="0"/>
              </a:spcAft>
              <a:buNone/>
            </a:pPr>
            <a:r>
              <a:t/>
            </a:r>
            <a:endParaRPr sz="1800">
              <a:solidFill>
                <a:schemeClr val="lt1"/>
              </a:solidFill>
              <a:latin typeface="Poppins"/>
              <a:ea typeface="Poppins"/>
              <a:cs typeface="Poppins"/>
              <a:sym typeface="Poppins"/>
            </a:endParaRPr>
          </a:p>
        </p:txBody>
      </p:sp>
      <p:pic>
        <p:nvPicPr>
          <p:cNvPr id="65" name="Google Shape;65;p14"/>
          <p:cNvPicPr preferRelativeResize="0"/>
          <p:nvPr/>
        </p:nvPicPr>
        <p:blipFill>
          <a:blip r:embed="rId5">
            <a:alphaModFix/>
          </a:blip>
          <a:stretch>
            <a:fillRect/>
          </a:stretch>
        </p:blipFill>
        <p:spPr>
          <a:xfrm>
            <a:off x="0" y="4673600"/>
            <a:ext cx="1077282" cy="352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5"/>
          <p:cNvPicPr preferRelativeResize="0"/>
          <p:nvPr/>
        </p:nvPicPr>
        <p:blipFill>
          <a:blip r:embed="rId3">
            <a:alphaModFix/>
          </a:blip>
          <a:stretch>
            <a:fillRect/>
          </a:stretch>
        </p:blipFill>
        <p:spPr>
          <a:xfrm>
            <a:off x="6" y="8913"/>
            <a:ext cx="9144003" cy="5125668"/>
          </a:xfrm>
          <a:prstGeom prst="rect">
            <a:avLst/>
          </a:prstGeom>
          <a:noFill/>
          <a:ln>
            <a:noFill/>
          </a:ln>
        </p:spPr>
      </p:pic>
      <p:pic>
        <p:nvPicPr>
          <p:cNvPr id="71" name="Google Shape;71;p15"/>
          <p:cNvPicPr preferRelativeResize="0"/>
          <p:nvPr/>
        </p:nvPicPr>
        <p:blipFill>
          <a:blip r:embed="rId4">
            <a:alphaModFix/>
          </a:blip>
          <a:stretch>
            <a:fillRect/>
          </a:stretch>
        </p:blipFill>
        <p:spPr>
          <a:xfrm>
            <a:off x="0" y="-107375"/>
            <a:ext cx="9334901" cy="5250876"/>
          </a:xfrm>
          <a:prstGeom prst="rect">
            <a:avLst/>
          </a:prstGeom>
          <a:noFill/>
          <a:ln>
            <a:noFill/>
          </a:ln>
        </p:spPr>
      </p:pic>
      <p:sp>
        <p:nvSpPr>
          <p:cNvPr id="72" name="Google Shape;72;p15"/>
          <p:cNvSpPr txBox="1"/>
          <p:nvPr/>
        </p:nvSpPr>
        <p:spPr>
          <a:xfrm>
            <a:off x="682775" y="1791450"/>
            <a:ext cx="3152700" cy="156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4000">
                <a:solidFill>
                  <a:srgbClr val="FFFFFF"/>
                </a:solidFill>
                <a:latin typeface="Montserrat Black"/>
                <a:ea typeface="Montserrat Black"/>
                <a:cs typeface="Montserrat Black"/>
                <a:sym typeface="Montserrat Black"/>
              </a:rPr>
              <a:t>Lecture Objectives</a:t>
            </a:r>
            <a:endParaRPr sz="4000">
              <a:solidFill>
                <a:srgbClr val="FFFFFF"/>
              </a:solidFill>
              <a:latin typeface="Montserrat Black"/>
              <a:ea typeface="Montserrat Black"/>
              <a:cs typeface="Montserrat Black"/>
              <a:sym typeface="Montserrat Black"/>
            </a:endParaRPr>
          </a:p>
        </p:txBody>
      </p:sp>
      <p:sp>
        <p:nvSpPr>
          <p:cNvPr id="73" name="Google Shape;73;p15"/>
          <p:cNvSpPr txBox="1"/>
          <p:nvPr/>
        </p:nvSpPr>
        <p:spPr>
          <a:xfrm>
            <a:off x="4708600" y="1496863"/>
            <a:ext cx="4020600" cy="2232000"/>
          </a:xfrm>
          <a:prstGeom prst="rect">
            <a:avLst/>
          </a:prstGeom>
          <a:noFill/>
          <a:ln>
            <a:noFill/>
          </a:ln>
        </p:spPr>
        <p:txBody>
          <a:bodyPr anchorCtr="0" anchor="t" bIns="91425" lIns="91425" spcFirstLastPara="1" rIns="91425" wrap="square" tIns="91425">
            <a:spAutoFit/>
          </a:bodyPr>
          <a:lstStyle/>
          <a:p>
            <a:pPr indent="-323850" lvl="0" marL="457200" rtl="0" algn="l">
              <a:lnSpc>
                <a:spcPct val="150000"/>
              </a:lnSpc>
              <a:spcBef>
                <a:spcPts val="0"/>
              </a:spcBef>
              <a:spcAft>
                <a:spcPts val="0"/>
              </a:spcAft>
              <a:buClr>
                <a:schemeClr val="dk1"/>
              </a:buClr>
              <a:buSzPts val="1500"/>
              <a:buFont typeface="Montserrat"/>
              <a:buAutoNum type="arabicPeriod"/>
            </a:pPr>
            <a:r>
              <a:rPr lang="en-GB" sz="1600">
                <a:solidFill>
                  <a:schemeClr val="dk1"/>
                </a:solidFill>
                <a:latin typeface="Montserrat"/>
                <a:ea typeface="Montserrat"/>
                <a:cs typeface="Montserrat"/>
                <a:sym typeface="Montserrat"/>
              </a:rPr>
              <a:t>What are RESTful APIs?</a:t>
            </a:r>
            <a:endParaRPr sz="1600">
              <a:solidFill>
                <a:schemeClr val="dk1"/>
              </a:solidFill>
              <a:latin typeface="Montserrat"/>
              <a:ea typeface="Montserrat"/>
              <a:cs typeface="Montserrat"/>
              <a:sym typeface="Montserrat"/>
            </a:endParaRPr>
          </a:p>
          <a:p>
            <a:pPr indent="-323850" lvl="0" marL="457200" rtl="0" algn="l">
              <a:lnSpc>
                <a:spcPct val="150000"/>
              </a:lnSpc>
              <a:spcBef>
                <a:spcPts val="0"/>
              </a:spcBef>
              <a:spcAft>
                <a:spcPts val="0"/>
              </a:spcAft>
              <a:buClr>
                <a:schemeClr val="dk1"/>
              </a:buClr>
              <a:buSzPts val="1500"/>
              <a:buFont typeface="Montserrat"/>
              <a:buAutoNum type="arabicPeriod"/>
            </a:pPr>
            <a:r>
              <a:rPr lang="en-GB" sz="1600">
                <a:solidFill>
                  <a:schemeClr val="dk1"/>
                </a:solidFill>
                <a:latin typeface="Montserrat"/>
                <a:ea typeface="Montserrat"/>
                <a:cs typeface="Montserrat"/>
                <a:sym typeface="Montserrat"/>
              </a:rPr>
              <a:t>What is Express.js?</a:t>
            </a:r>
            <a:endParaRPr sz="1600">
              <a:solidFill>
                <a:schemeClr val="dk1"/>
              </a:solidFill>
              <a:latin typeface="Montserrat"/>
              <a:ea typeface="Montserrat"/>
              <a:cs typeface="Montserrat"/>
              <a:sym typeface="Montserrat"/>
            </a:endParaRPr>
          </a:p>
          <a:p>
            <a:pPr indent="-330200" lvl="0" marL="457200" rtl="0" algn="l">
              <a:lnSpc>
                <a:spcPct val="150000"/>
              </a:lnSpc>
              <a:spcBef>
                <a:spcPts val="0"/>
              </a:spcBef>
              <a:spcAft>
                <a:spcPts val="0"/>
              </a:spcAft>
              <a:buClr>
                <a:schemeClr val="dk1"/>
              </a:buClr>
              <a:buSzPts val="1600"/>
              <a:buFont typeface="Montserrat"/>
              <a:buAutoNum type="arabicPeriod"/>
            </a:pPr>
            <a:r>
              <a:rPr lang="en-GB" sz="1600">
                <a:solidFill>
                  <a:schemeClr val="dk1"/>
                </a:solidFill>
                <a:latin typeface="Montserrat"/>
                <a:ea typeface="Montserrat"/>
                <a:cs typeface="Montserrat"/>
                <a:sym typeface="Montserrat"/>
              </a:rPr>
              <a:t>Benefits of Express.js</a:t>
            </a:r>
            <a:endParaRPr sz="1600">
              <a:solidFill>
                <a:schemeClr val="dk1"/>
              </a:solidFill>
              <a:latin typeface="Montserrat"/>
              <a:ea typeface="Montserrat"/>
              <a:cs typeface="Montserrat"/>
              <a:sym typeface="Montserrat"/>
            </a:endParaRPr>
          </a:p>
          <a:p>
            <a:pPr indent="-330200" lvl="0" marL="457200" rtl="0" algn="l">
              <a:lnSpc>
                <a:spcPct val="150000"/>
              </a:lnSpc>
              <a:spcBef>
                <a:spcPts val="0"/>
              </a:spcBef>
              <a:spcAft>
                <a:spcPts val="0"/>
              </a:spcAft>
              <a:buClr>
                <a:schemeClr val="dk1"/>
              </a:buClr>
              <a:buSzPts val="1600"/>
              <a:buFont typeface="Montserrat"/>
              <a:buAutoNum type="arabicPeriod"/>
            </a:pPr>
            <a:r>
              <a:rPr lang="en-GB" sz="1600">
                <a:solidFill>
                  <a:schemeClr val="dk1"/>
                </a:solidFill>
                <a:latin typeface="Montserrat"/>
                <a:ea typeface="Montserrat"/>
                <a:cs typeface="Montserrat"/>
                <a:sym typeface="Montserrat"/>
              </a:rPr>
              <a:t>Setting up an Express.js project</a:t>
            </a:r>
            <a:endParaRPr sz="1600">
              <a:solidFill>
                <a:schemeClr val="dk1"/>
              </a:solidFill>
              <a:latin typeface="Montserrat"/>
              <a:ea typeface="Montserrat"/>
              <a:cs typeface="Montserrat"/>
              <a:sym typeface="Montserrat"/>
            </a:endParaRPr>
          </a:p>
          <a:p>
            <a:pPr indent="-330200" lvl="0" marL="457200" rtl="0" algn="l">
              <a:lnSpc>
                <a:spcPct val="150000"/>
              </a:lnSpc>
              <a:spcBef>
                <a:spcPts val="0"/>
              </a:spcBef>
              <a:spcAft>
                <a:spcPts val="0"/>
              </a:spcAft>
              <a:buClr>
                <a:schemeClr val="dk1"/>
              </a:buClr>
              <a:buSzPts val="1600"/>
              <a:buFont typeface="Montserrat"/>
              <a:buAutoNum type="arabicPeriod"/>
            </a:pPr>
            <a:r>
              <a:rPr lang="en-GB" sz="1600">
                <a:solidFill>
                  <a:schemeClr val="dk1"/>
                </a:solidFill>
                <a:latin typeface="Montserrat"/>
                <a:ea typeface="Montserrat"/>
                <a:cs typeface="Montserrat"/>
                <a:sym typeface="Montserrat"/>
              </a:rPr>
              <a:t>Routes in Express.js</a:t>
            </a:r>
            <a:endParaRPr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300">
              <a:solidFill>
                <a:schemeClr val="dk1"/>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 name="Shape 77"/>
        <p:cNvGrpSpPr/>
        <p:nvPr/>
      </p:nvGrpSpPr>
      <p:grpSpPr>
        <a:xfrm>
          <a:off x="0" y="0"/>
          <a:ext cx="0" cy="0"/>
          <a:chOff x="0" y="0"/>
          <a:chExt cx="0" cy="0"/>
        </a:xfrm>
      </p:grpSpPr>
      <p:pic>
        <p:nvPicPr>
          <p:cNvPr id="78" name="Google Shape;78;p16"/>
          <p:cNvPicPr preferRelativeResize="0"/>
          <p:nvPr/>
        </p:nvPicPr>
        <p:blipFill>
          <a:blip r:embed="rId3">
            <a:alphaModFix/>
          </a:blip>
          <a:stretch>
            <a:fillRect/>
          </a:stretch>
        </p:blipFill>
        <p:spPr>
          <a:xfrm>
            <a:off x="8775" y="0"/>
            <a:ext cx="9126452" cy="5143499"/>
          </a:xfrm>
          <a:prstGeom prst="rect">
            <a:avLst/>
          </a:prstGeom>
          <a:noFill/>
          <a:ln>
            <a:noFill/>
          </a:ln>
        </p:spPr>
      </p:pic>
      <p:sp>
        <p:nvSpPr>
          <p:cNvPr id="79" name="Google Shape;79;p16"/>
          <p:cNvSpPr txBox="1"/>
          <p:nvPr/>
        </p:nvSpPr>
        <p:spPr>
          <a:xfrm>
            <a:off x="978775" y="92300"/>
            <a:ext cx="6708900" cy="7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3400">
                <a:solidFill>
                  <a:srgbClr val="C4A542"/>
                </a:solidFill>
                <a:latin typeface="Poppins"/>
                <a:ea typeface="Poppins"/>
                <a:cs typeface="Poppins"/>
                <a:sym typeface="Poppins"/>
              </a:rPr>
              <a:t>RESTful APIs</a:t>
            </a:r>
            <a:endParaRPr b="1" sz="3400">
              <a:solidFill>
                <a:srgbClr val="C4A542"/>
              </a:solidFill>
              <a:latin typeface="Poppins"/>
              <a:ea typeface="Poppins"/>
              <a:cs typeface="Poppins"/>
              <a:sym typeface="Poppins"/>
            </a:endParaRPr>
          </a:p>
        </p:txBody>
      </p:sp>
      <p:sp>
        <p:nvSpPr>
          <p:cNvPr id="80" name="Google Shape;80;p16"/>
          <p:cNvSpPr txBox="1"/>
          <p:nvPr/>
        </p:nvSpPr>
        <p:spPr>
          <a:xfrm>
            <a:off x="392250" y="701100"/>
            <a:ext cx="8359500" cy="37413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lt1"/>
              </a:buClr>
              <a:buSzPts val="1600"/>
              <a:buChar char="❏"/>
            </a:pPr>
            <a:r>
              <a:rPr lang="en-GB" sz="1600">
                <a:solidFill>
                  <a:schemeClr val="lt1"/>
                </a:solidFill>
              </a:rPr>
              <a:t>RESTful API is an interface that two computer systems use to exchange information securely over the internet. </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a:solidFill>
                  <a:schemeClr val="lt1"/>
                </a:solidFill>
              </a:rPr>
              <a:t>For example, to generate monthly payslips, your internal accounts system has to share data with your customer's banking system to automate invoicing and communicate with an internal timesheet application. RESTful APIs support this information exchange.</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a:solidFill>
                  <a:schemeClr val="lt1"/>
                </a:solidFill>
              </a:rPr>
              <a:t>A gateway between clients and resources on the web.</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a:solidFill>
                  <a:schemeClr val="lt1"/>
                </a:solidFill>
              </a:rPr>
              <a:t>Clients are users who want to access information from the web.</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a:solidFill>
                  <a:schemeClr val="lt1"/>
                </a:solidFill>
              </a:rPr>
              <a:t>Resources are the information that different applications provide to their clients. Resources can be images, videos, text, numbers, or any type of data.</a:t>
            </a:r>
            <a:endParaRPr sz="1600">
              <a:solidFill>
                <a:schemeClr val="lt1"/>
              </a:solidFill>
            </a:endParaRPr>
          </a:p>
        </p:txBody>
      </p:sp>
      <p:pic>
        <p:nvPicPr>
          <p:cNvPr id="81" name="Google Shape;81;p16"/>
          <p:cNvPicPr preferRelativeResize="0"/>
          <p:nvPr/>
        </p:nvPicPr>
        <p:blipFill>
          <a:blip r:embed="rId4">
            <a:alphaModFix/>
          </a:blip>
          <a:stretch>
            <a:fillRect/>
          </a:stretch>
        </p:blipFill>
        <p:spPr>
          <a:xfrm>
            <a:off x="0" y="4673600"/>
            <a:ext cx="1077282" cy="352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 name="Shape 85"/>
        <p:cNvGrpSpPr/>
        <p:nvPr/>
      </p:nvGrpSpPr>
      <p:grpSpPr>
        <a:xfrm>
          <a:off x="0" y="0"/>
          <a:ext cx="0" cy="0"/>
          <a:chOff x="0" y="0"/>
          <a:chExt cx="0" cy="0"/>
        </a:xfrm>
      </p:grpSpPr>
      <p:pic>
        <p:nvPicPr>
          <p:cNvPr id="86" name="Google Shape;86;p17"/>
          <p:cNvPicPr preferRelativeResize="0"/>
          <p:nvPr/>
        </p:nvPicPr>
        <p:blipFill>
          <a:blip r:embed="rId3">
            <a:alphaModFix/>
          </a:blip>
          <a:stretch>
            <a:fillRect/>
          </a:stretch>
        </p:blipFill>
        <p:spPr>
          <a:xfrm>
            <a:off x="8775" y="0"/>
            <a:ext cx="9126452" cy="5143499"/>
          </a:xfrm>
          <a:prstGeom prst="rect">
            <a:avLst/>
          </a:prstGeom>
          <a:noFill/>
          <a:ln>
            <a:noFill/>
          </a:ln>
        </p:spPr>
      </p:pic>
      <p:sp>
        <p:nvSpPr>
          <p:cNvPr id="87" name="Google Shape;87;p17"/>
          <p:cNvSpPr txBox="1"/>
          <p:nvPr/>
        </p:nvSpPr>
        <p:spPr>
          <a:xfrm>
            <a:off x="978775" y="92300"/>
            <a:ext cx="6708900" cy="7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3400">
                <a:solidFill>
                  <a:srgbClr val="C4A542"/>
                </a:solidFill>
                <a:latin typeface="Poppins"/>
                <a:ea typeface="Poppins"/>
                <a:cs typeface="Poppins"/>
                <a:sym typeface="Poppins"/>
              </a:rPr>
              <a:t>Yeah! But what is REST?</a:t>
            </a:r>
            <a:endParaRPr b="1" sz="3400">
              <a:solidFill>
                <a:srgbClr val="C4A542"/>
              </a:solidFill>
              <a:latin typeface="Poppins"/>
              <a:ea typeface="Poppins"/>
              <a:cs typeface="Poppins"/>
              <a:sym typeface="Poppins"/>
            </a:endParaRPr>
          </a:p>
        </p:txBody>
      </p:sp>
      <p:sp>
        <p:nvSpPr>
          <p:cNvPr id="88" name="Google Shape;88;p17"/>
          <p:cNvSpPr txBox="1"/>
          <p:nvPr/>
        </p:nvSpPr>
        <p:spPr>
          <a:xfrm>
            <a:off x="392250" y="701100"/>
            <a:ext cx="8359500" cy="37413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lt1"/>
              </a:buClr>
              <a:buSzPts val="1600"/>
              <a:buChar char="❏"/>
            </a:pPr>
            <a:r>
              <a:rPr lang="en-GB" sz="1600">
                <a:solidFill>
                  <a:schemeClr val="lt1"/>
                </a:solidFill>
              </a:rPr>
              <a:t>Representational State Transfer (REST) is a software architecture that imposes conditions on how an API should work.</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a:solidFill>
                  <a:schemeClr val="lt1"/>
                </a:solidFill>
              </a:rPr>
              <a:t>Web services that implement REST architecture are called RESTful web services. The term RESTful API generally refers to RESTful web APIs.</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a:solidFill>
                  <a:schemeClr val="lt1"/>
                </a:solidFill>
              </a:rPr>
              <a:t>The client sends a request to the server after formatting the request according to the API documentation.</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a:solidFill>
                  <a:schemeClr val="lt1"/>
                </a:solidFill>
              </a:rPr>
              <a:t>The server authenticates the client and confirms that the client has the right to make that request.</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a:solidFill>
                  <a:schemeClr val="lt1"/>
                </a:solidFill>
              </a:rPr>
              <a:t>The server receives the request and processes it internally.</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a:solidFill>
                  <a:schemeClr val="lt1"/>
                </a:solidFill>
              </a:rPr>
              <a:t>The server returns a response to the client. Tells the client whether the request was successful and includes any information that the client requested.</a:t>
            </a:r>
            <a:endParaRPr sz="1600">
              <a:solidFill>
                <a:schemeClr val="lt1"/>
              </a:solidFill>
            </a:endParaRPr>
          </a:p>
        </p:txBody>
      </p:sp>
      <p:pic>
        <p:nvPicPr>
          <p:cNvPr id="89" name="Google Shape;89;p17"/>
          <p:cNvPicPr preferRelativeResize="0"/>
          <p:nvPr/>
        </p:nvPicPr>
        <p:blipFill>
          <a:blip r:embed="rId4">
            <a:alphaModFix/>
          </a:blip>
          <a:stretch>
            <a:fillRect/>
          </a:stretch>
        </p:blipFill>
        <p:spPr>
          <a:xfrm>
            <a:off x="0" y="4673600"/>
            <a:ext cx="1077282" cy="352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 name="Shape 93"/>
        <p:cNvGrpSpPr/>
        <p:nvPr/>
      </p:nvGrpSpPr>
      <p:grpSpPr>
        <a:xfrm>
          <a:off x="0" y="0"/>
          <a:ext cx="0" cy="0"/>
          <a:chOff x="0" y="0"/>
          <a:chExt cx="0" cy="0"/>
        </a:xfrm>
      </p:grpSpPr>
      <p:pic>
        <p:nvPicPr>
          <p:cNvPr id="94" name="Google Shape;94;p18"/>
          <p:cNvPicPr preferRelativeResize="0"/>
          <p:nvPr/>
        </p:nvPicPr>
        <p:blipFill>
          <a:blip r:embed="rId3">
            <a:alphaModFix/>
          </a:blip>
          <a:stretch>
            <a:fillRect/>
          </a:stretch>
        </p:blipFill>
        <p:spPr>
          <a:xfrm>
            <a:off x="8775" y="0"/>
            <a:ext cx="9126452" cy="5143499"/>
          </a:xfrm>
          <a:prstGeom prst="rect">
            <a:avLst/>
          </a:prstGeom>
          <a:noFill/>
          <a:ln>
            <a:noFill/>
          </a:ln>
        </p:spPr>
      </p:pic>
      <p:sp>
        <p:nvSpPr>
          <p:cNvPr id="95" name="Google Shape;95;p18"/>
          <p:cNvSpPr txBox="1"/>
          <p:nvPr/>
        </p:nvSpPr>
        <p:spPr>
          <a:xfrm>
            <a:off x="978775" y="92300"/>
            <a:ext cx="6708900" cy="7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3400">
                <a:solidFill>
                  <a:srgbClr val="C4A542"/>
                </a:solidFill>
                <a:latin typeface="Poppins"/>
                <a:ea typeface="Poppins"/>
                <a:cs typeface="Poppins"/>
                <a:sym typeface="Poppins"/>
              </a:rPr>
              <a:t>What is Express?</a:t>
            </a:r>
            <a:endParaRPr b="1" sz="3400">
              <a:solidFill>
                <a:srgbClr val="C4A542"/>
              </a:solidFill>
              <a:latin typeface="Poppins"/>
              <a:ea typeface="Poppins"/>
              <a:cs typeface="Poppins"/>
              <a:sym typeface="Poppins"/>
            </a:endParaRPr>
          </a:p>
        </p:txBody>
      </p:sp>
      <p:sp>
        <p:nvSpPr>
          <p:cNvPr id="96" name="Google Shape;96;p18"/>
          <p:cNvSpPr txBox="1"/>
          <p:nvPr/>
        </p:nvSpPr>
        <p:spPr>
          <a:xfrm>
            <a:off x="392250" y="701100"/>
            <a:ext cx="8359500" cy="37413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lt1"/>
              </a:buClr>
              <a:buSzPts val="1600"/>
              <a:buChar char="❏"/>
            </a:pPr>
            <a:r>
              <a:rPr lang="en-GB" sz="1600">
                <a:solidFill>
                  <a:schemeClr val="lt1"/>
                </a:solidFill>
              </a:rPr>
              <a:t>Fast, unopinionated, minimalistic and lightweight Node.js web application framework.</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a:solidFill>
                  <a:schemeClr val="lt1"/>
                </a:solidFill>
              </a:rPr>
              <a:t>Provides a solid foundation for building server side applications and APIs with ease.</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a:solidFill>
                  <a:schemeClr val="lt1"/>
                </a:solidFill>
              </a:rPr>
              <a:t>Advantages:</a:t>
            </a:r>
            <a:endParaRPr sz="1600">
              <a:solidFill>
                <a:schemeClr val="lt1"/>
              </a:solidFill>
            </a:endParaRPr>
          </a:p>
          <a:p>
            <a:pPr indent="-330200" lvl="1" marL="914400" rtl="0" algn="l">
              <a:lnSpc>
                <a:spcPct val="115000"/>
              </a:lnSpc>
              <a:spcBef>
                <a:spcPts val="0"/>
              </a:spcBef>
              <a:spcAft>
                <a:spcPts val="0"/>
              </a:spcAft>
              <a:buClr>
                <a:schemeClr val="lt1"/>
              </a:buClr>
              <a:buSzPts val="1600"/>
              <a:buChar char="❏"/>
            </a:pPr>
            <a:r>
              <a:rPr lang="en-GB" sz="1600">
                <a:solidFill>
                  <a:schemeClr val="lt1"/>
                </a:solidFill>
              </a:rPr>
              <a:t>Flexibility: Express does not force a structure on you, allowing you to choose the components you need.</a:t>
            </a:r>
            <a:endParaRPr sz="1600">
              <a:solidFill>
                <a:schemeClr val="lt1"/>
              </a:solidFill>
            </a:endParaRPr>
          </a:p>
          <a:p>
            <a:pPr indent="-330200" lvl="1" marL="914400" rtl="0" algn="l">
              <a:lnSpc>
                <a:spcPct val="115000"/>
              </a:lnSpc>
              <a:spcBef>
                <a:spcPts val="0"/>
              </a:spcBef>
              <a:spcAft>
                <a:spcPts val="0"/>
              </a:spcAft>
              <a:buClr>
                <a:schemeClr val="lt1"/>
              </a:buClr>
              <a:buSzPts val="1600"/>
              <a:buChar char="❏"/>
            </a:pPr>
            <a:r>
              <a:rPr lang="en-GB" sz="1600">
                <a:solidFill>
                  <a:schemeClr val="lt1"/>
                </a:solidFill>
              </a:rPr>
              <a:t>Routing: Express simplifies routing with its intuitive and expressive API.</a:t>
            </a:r>
            <a:endParaRPr sz="1600">
              <a:solidFill>
                <a:schemeClr val="lt1"/>
              </a:solidFill>
            </a:endParaRPr>
          </a:p>
          <a:p>
            <a:pPr indent="-330200" lvl="1" marL="914400" rtl="0" algn="l">
              <a:lnSpc>
                <a:spcPct val="115000"/>
              </a:lnSpc>
              <a:spcBef>
                <a:spcPts val="0"/>
              </a:spcBef>
              <a:spcAft>
                <a:spcPts val="0"/>
              </a:spcAft>
              <a:buClr>
                <a:schemeClr val="lt1"/>
              </a:buClr>
              <a:buSzPts val="1600"/>
              <a:buChar char="❏"/>
            </a:pPr>
            <a:r>
              <a:rPr lang="en-GB" sz="1600">
                <a:solidFill>
                  <a:schemeClr val="lt1"/>
                </a:solidFill>
              </a:rPr>
              <a:t>Middleware: Middleware architecture allows you to extend and enhance your applications functionality.</a:t>
            </a:r>
            <a:endParaRPr sz="1600">
              <a:solidFill>
                <a:schemeClr val="lt1"/>
              </a:solidFill>
            </a:endParaRPr>
          </a:p>
        </p:txBody>
      </p:sp>
      <p:pic>
        <p:nvPicPr>
          <p:cNvPr id="97" name="Google Shape;97;p18"/>
          <p:cNvPicPr preferRelativeResize="0"/>
          <p:nvPr/>
        </p:nvPicPr>
        <p:blipFill>
          <a:blip r:embed="rId4">
            <a:alphaModFix/>
          </a:blip>
          <a:stretch>
            <a:fillRect/>
          </a:stretch>
        </p:blipFill>
        <p:spPr>
          <a:xfrm>
            <a:off x="0" y="4673600"/>
            <a:ext cx="1077282" cy="352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 name="Shape 101"/>
        <p:cNvGrpSpPr/>
        <p:nvPr/>
      </p:nvGrpSpPr>
      <p:grpSpPr>
        <a:xfrm>
          <a:off x="0" y="0"/>
          <a:ext cx="0" cy="0"/>
          <a:chOff x="0" y="0"/>
          <a:chExt cx="0" cy="0"/>
        </a:xfrm>
      </p:grpSpPr>
      <p:pic>
        <p:nvPicPr>
          <p:cNvPr id="102" name="Google Shape;102;p19"/>
          <p:cNvPicPr preferRelativeResize="0"/>
          <p:nvPr/>
        </p:nvPicPr>
        <p:blipFill>
          <a:blip r:embed="rId3">
            <a:alphaModFix/>
          </a:blip>
          <a:stretch>
            <a:fillRect/>
          </a:stretch>
        </p:blipFill>
        <p:spPr>
          <a:xfrm>
            <a:off x="8775" y="0"/>
            <a:ext cx="9126452" cy="5143499"/>
          </a:xfrm>
          <a:prstGeom prst="rect">
            <a:avLst/>
          </a:prstGeom>
          <a:noFill/>
          <a:ln>
            <a:noFill/>
          </a:ln>
        </p:spPr>
      </p:pic>
      <p:sp>
        <p:nvSpPr>
          <p:cNvPr id="103" name="Google Shape;103;p19"/>
          <p:cNvSpPr txBox="1"/>
          <p:nvPr/>
        </p:nvSpPr>
        <p:spPr>
          <a:xfrm>
            <a:off x="978775" y="92300"/>
            <a:ext cx="6708900" cy="7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3400">
                <a:solidFill>
                  <a:srgbClr val="C4A542"/>
                </a:solidFill>
                <a:latin typeface="Poppins"/>
                <a:ea typeface="Poppins"/>
                <a:cs typeface="Poppins"/>
                <a:sym typeface="Poppins"/>
              </a:rPr>
              <a:t>Setting Up Express</a:t>
            </a:r>
            <a:endParaRPr b="1" sz="3400">
              <a:solidFill>
                <a:srgbClr val="C4A542"/>
              </a:solidFill>
              <a:latin typeface="Poppins"/>
              <a:ea typeface="Poppins"/>
              <a:cs typeface="Poppins"/>
              <a:sym typeface="Poppins"/>
            </a:endParaRPr>
          </a:p>
        </p:txBody>
      </p:sp>
      <p:sp>
        <p:nvSpPr>
          <p:cNvPr id="104" name="Google Shape;104;p19"/>
          <p:cNvSpPr txBox="1"/>
          <p:nvPr/>
        </p:nvSpPr>
        <p:spPr>
          <a:xfrm>
            <a:off x="392250" y="701100"/>
            <a:ext cx="8359500" cy="37413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lt1"/>
              </a:buClr>
              <a:buSzPts val="1600"/>
              <a:buAutoNum type="arabicPeriod"/>
            </a:pPr>
            <a:r>
              <a:rPr lang="en-GB" sz="1600">
                <a:solidFill>
                  <a:schemeClr val="lt1"/>
                </a:solidFill>
              </a:rPr>
              <a:t>Install Node.js and npm: Ensure you have node and npm installed.</a:t>
            </a:r>
            <a:endParaRPr sz="1600">
              <a:solidFill>
                <a:schemeClr val="lt1"/>
              </a:solidFill>
            </a:endParaRPr>
          </a:p>
          <a:p>
            <a:pPr indent="-330200" lvl="0" marL="457200" rtl="0" algn="l">
              <a:lnSpc>
                <a:spcPct val="115000"/>
              </a:lnSpc>
              <a:spcBef>
                <a:spcPts val="0"/>
              </a:spcBef>
              <a:spcAft>
                <a:spcPts val="0"/>
              </a:spcAft>
              <a:buClr>
                <a:schemeClr val="lt1"/>
              </a:buClr>
              <a:buSzPts val="1600"/>
              <a:buAutoNum type="arabicPeriod"/>
            </a:pPr>
            <a:r>
              <a:rPr lang="en-GB" sz="1600">
                <a:solidFill>
                  <a:schemeClr val="lt1"/>
                </a:solidFill>
              </a:rPr>
              <a:t>Create a new directory.</a:t>
            </a:r>
            <a:endParaRPr sz="1600">
              <a:solidFill>
                <a:schemeClr val="lt1"/>
              </a:solidFill>
            </a:endParaRPr>
          </a:p>
          <a:p>
            <a:pPr indent="-330200" lvl="0" marL="457200" rtl="0" algn="l">
              <a:lnSpc>
                <a:spcPct val="115000"/>
              </a:lnSpc>
              <a:spcBef>
                <a:spcPts val="0"/>
              </a:spcBef>
              <a:spcAft>
                <a:spcPts val="0"/>
              </a:spcAft>
              <a:buClr>
                <a:schemeClr val="lt1"/>
              </a:buClr>
              <a:buSzPts val="1600"/>
              <a:buAutoNum type="arabicPeriod"/>
            </a:pPr>
            <a:r>
              <a:rPr lang="en-GB" sz="1600">
                <a:solidFill>
                  <a:schemeClr val="lt1"/>
                </a:solidFill>
              </a:rPr>
              <a:t>npm init</a:t>
            </a:r>
            <a:endParaRPr sz="1600">
              <a:solidFill>
                <a:schemeClr val="lt1"/>
              </a:solidFill>
            </a:endParaRPr>
          </a:p>
          <a:p>
            <a:pPr indent="-330200" lvl="0" marL="457200" rtl="0" algn="l">
              <a:lnSpc>
                <a:spcPct val="115000"/>
              </a:lnSpc>
              <a:spcBef>
                <a:spcPts val="0"/>
              </a:spcBef>
              <a:spcAft>
                <a:spcPts val="0"/>
              </a:spcAft>
              <a:buClr>
                <a:schemeClr val="lt1"/>
              </a:buClr>
              <a:buSzPts val="1600"/>
              <a:buAutoNum type="arabicPeriod"/>
            </a:pPr>
            <a:r>
              <a:rPr lang="en-GB" sz="1600">
                <a:solidFill>
                  <a:schemeClr val="lt1"/>
                </a:solidFill>
              </a:rPr>
              <a:t>‘npm install express’ to install Express in your project.</a:t>
            </a:r>
            <a:endParaRPr sz="1600">
              <a:solidFill>
                <a:schemeClr val="lt1"/>
              </a:solidFill>
            </a:endParaRPr>
          </a:p>
          <a:p>
            <a:pPr indent="-330200" lvl="0" marL="457200" rtl="0" algn="l">
              <a:lnSpc>
                <a:spcPct val="115000"/>
              </a:lnSpc>
              <a:spcBef>
                <a:spcPts val="0"/>
              </a:spcBef>
              <a:spcAft>
                <a:spcPts val="0"/>
              </a:spcAft>
              <a:buClr>
                <a:schemeClr val="lt1"/>
              </a:buClr>
              <a:buSzPts val="1600"/>
              <a:buAutoNum type="arabicPeriod"/>
            </a:pPr>
            <a:r>
              <a:rPr lang="en-GB" sz="1600">
                <a:solidFill>
                  <a:schemeClr val="lt1"/>
                </a:solidFill>
              </a:rPr>
              <a:t>Create a new file, name it ‘index.js’ and import the express module.</a:t>
            </a:r>
            <a:endParaRPr sz="1600">
              <a:solidFill>
                <a:schemeClr val="lt1"/>
              </a:solidFill>
            </a:endParaRPr>
          </a:p>
          <a:p>
            <a:pPr indent="-330200" lvl="0" marL="457200" rtl="0" algn="l">
              <a:lnSpc>
                <a:spcPct val="115000"/>
              </a:lnSpc>
              <a:spcBef>
                <a:spcPts val="0"/>
              </a:spcBef>
              <a:spcAft>
                <a:spcPts val="0"/>
              </a:spcAft>
              <a:buClr>
                <a:schemeClr val="lt1"/>
              </a:buClr>
              <a:buSzPts val="1600"/>
              <a:buAutoNum type="arabicPeriod"/>
            </a:pPr>
            <a:r>
              <a:rPr lang="en-GB" sz="1600">
                <a:solidFill>
                  <a:schemeClr val="lt1"/>
                </a:solidFill>
              </a:rPr>
              <a:t>Create express application instance from the module you imported.</a:t>
            </a:r>
            <a:endParaRPr sz="1600">
              <a:solidFill>
                <a:schemeClr val="lt1"/>
              </a:solidFill>
            </a:endParaRPr>
          </a:p>
          <a:p>
            <a:pPr indent="0" lvl="0" marL="0" rtl="0" algn="l">
              <a:lnSpc>
                <a:spcPct val="115000"/>
              </a:lnSpc>
              <a:spcBef>
                <a:spcPts val="1200"/>
              </a:spcBef>
              <a:spcAft>
                <a:spcPts val="0"/>
              </a:spcAft>
              <a:buNone/>
            </a:pPr>
            <a:r>
              <a:rPr lang="en-GB" sz="1600">
                <a:solidFill>
                  <a:schemeClr val="lt1"/>
                </a:solidFill>
              </a:rPr>
              <a:t>	const express = require(‘express’);</a:t>
            </a:r>
            <a:endParaRPr sz="1600">
              <a:solidFill>
                <a:schemeClr val="lt1"/>
              </a:solidFill>
            </a:endParaRPr>
          </a:p>
          <a:p>
            <a:pPr indent="0" lvl="0" marL="0" rtl="0" algn="l">
              <a:lnSpc>
                <a:spcPct val="115000"/>
              </a:lnSpc>
              <a:spcBef>
                <a:spcPts val="0"/>
              </a:spcBef>
              <a:spcAft>
                <a:spcPts val="0"/>
              </a:spcAft>
              <a:buNone/>
            </a:pPr>
            <a:r>
              <a:rPr lang="en-GB" sz="1600">
                <a:solidFill>
                  <a:schemeClr val="lt1"/>
                </a:solidFill>
              </a:rPr>
              <a:t>	const app = express()</a:t>
            </a:r>
            <a:endParaRPr sz="1600">
              <a:solidFill>
                <a:schemeClr val="lt1"/>
              </a:solidFill>
            </a:endParaRPr>
          </a:p>
        </p:txBody>
      </p:sp>
      <p:pic>
        <p:nvPicPr>
          <p:cNvPr id="105" name="Google Shape;105;p19"/>
          <p:cNvPicPr preferRelativeResize="0"/>
          <p:nvPr/>
        </p:nvPicPr>
        <p:blipFill>
          <a:blip r:embed="rId4">
            <a:alphaModFix/>
          </a:blip>
          <a:stretch>
            <a:fillRect/>
          </a:stretch>
        </p:blipFill>
        <p:spPr>
          <a:xfrm>
            <a:off x="0" y="4673600"/>
            <a:ext cx="1077282" cy="352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 name="Shape 109"/>
        <p:cNvGrpSpPr/>
        <p:nvPr/>
      </p:nvGrpSpPr>
      <p:grpSpPr>
        <a:xfrm>
          <a:off x="0" y="0"/>
          <a:ext cx="0" cy="0"/>
          <a:chOff x="0" y="0"/>
          <a:chExt cx="0" cy="0"/>
        </a:xfrm>
      </p:grpSpPr>
      <p:pic>
        <p:nvPicPr>
          <p:cNvPr id="110" name="Google Shape;110;p20"/>
          <p:cNvPicPr preferRelativeResize="0"/>
          <p:nvPr/>
        </p:nvPicPr>
        <p:blipFill>
          <a:blip r:embed="rId3">
            <a:alphaModFix/>
          </a:blip>
          <a:stretch>
            <a:fillRect/>
          </a:stretch>
        </p:blipFill>
        <p:spPr>
          <a:xfrm>
            <a:off x="8775" y="0"/>
            <a:ext cx="9126452" cy="5143499"/>
          </a:xfrm>
          <a:prstGeom prst="rect">
            <a:avLst/>
          </a:prstGeom>
          <a:noFill/>
          <a:ln>
            <a:noFill/>
          </a:ln>
        </p:spPr>
      </p:pic>
      <p:sp>
        <p:nvSpPr>
          <p:cNvPr id="111" name="Google Shape;111;p20"/>
          <p:cNvSpPr txBox="1"/>
          <p:nvPr/>
        </p:nvSpPr>
        <p:spPr>
          <a:xfrm>
            <a:off x="978775" y="92300"/>
            <a:ext cx="6708900" cy="7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3400">
                <a:solidFill>
                  <a:srgbClr val="C4A542"/>
                </a:solidFill>
                <a:latin typeface="Poppins"/>
                <a:ea typeface="Poppins"/>
                <a:cs typeface="Poppins"/>
                <a:sym typeface="Poppins"/>
              </a:rPr>
              <a:t>Creating Routes</a:t>
            </a:r>
            <a:endParaRPr b="1" sz="3400">
              <a:solidFill>
                <a:srgbClr val="C4A542"/>
              </a:solidFill>
              <a:latin typeface="Poppins"/>
              <a:ea typeface="Poppins"/>
              <a:cs typeface="Poppins"/>
              <a:sym typeface="Poppins"/>
            </a:endParaRPr>
          </a:p>
        </p:txBody>
      </p:sp>
      <p:sp>
        <p:nvSpPr>
          <p:cNvPr id="112" name="Google Shape;112;p20"/>
          <p:cNvSpPr txBox="1"/>
          <p:nvPr/>
        </p:nvSpPr>
        <p:spPr>
          <a:xfrm>
            <a:off x="392250" y="701100"/>
            <a:ext cx="8359500" cy="37413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lt1"/>
              </a:buClr>
              <a:buSzPts val="1600"/>
              <a:buChar char="❏"/>
            </a:pPr>
            <a:r>
              <a:rPr lang="en-GB" sz="1600">
                <a:solidFill>
                  <a:schemeClr val="lt1"/>
                </a:solidFill>
              </a:rPr>
              <a:t>Routes define the paths that users can navigate to on your web application.</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a:solidFill>
                  <a:schemeClr val="lt1"/>
                </a:solidFill>
              </a:rPr>
              <a:t>Routing refers to how an application’s endpoints (URIs) respond to client requests.</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a:solidFill>
                  <a:schemeClr val="lt1"/>
                </a:solidFill>
              </a:rPr>
              <a:t>You define routing using methods of the Express app object that correspond to HTTP methods.</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a:solidFill>
                  <a:schemeClr val="lt1"/>
                </a:solidFill>
              </a:rPr>
              <a:t>Routing methods specify a callback function called when the application receives a request to the specified route (endpoint) and HTTP method. </a:t>
            </a:r>
            <a:r>
              <a:rPr lang="en-GB" sz="1600">
                <a:solidFill>
                  <a:schemeClr val="lt1"/>
                </a:solidFill>
              </a:rPr>
              <a:t>Application “listens”</a:t>
            </a:r>
            <a:r>
              <a:rPr lang="en-GB" sz="1600">
                <a:solidFill>
                  <a:schemeClr val="lt1"/>
                </a:solidFill>
              </a:rPr>
              <a:t> for requests that match the specified route(s) and method(s), and when it detects a match, it calls the specified callback function.</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a:solidFill>
                  <a:schemeClr val="lt1"/>
                </a:solidFill>
              </a:rPr>
              <a:t>Example: </a:t>
            </a:r>
            <a:endParaRPr sz="1600">
              <a:solidFill>
                <a:schemeClr val="lt1"/>
              </a:solidFill>
            </a:endParaRPr>
          </a:p>
          <a:p>
            <a:pPr indent="0" lvl="0" marL="2286000" rtl="0" algn="l">
              <a:lnSpc>
                <a:spcPct val="115000"/>
              </a:lnSpc>
              <a:spcBef>
                <a:spcPts val="1200"/>
              </a:spcBef>
              <a:spcAft>
                <a:spcPts val="0"/>
              </a:spcAft>
              <a:buNone/>
            </a:pPr>
            <a:r>
              <a:rPr lang="en-GB" sz="1600">
                <a:solidFill>
                  <a:schemeClr val="lt1"/>
                </a:solidFill>
              </a:rPr>
              <a:t>app.get(‘/’,(req, res) </a:t>
            </a:r>
            <a:r>
              <a:rPr lang="en-GB" sz="1600">
                <a:solidFill>
                  <a:schemeClr val="lt1"/>
                </a:solidFill>
              </a:rPr>
              <a:t>=&gt; </a:t>
            </a:r>
            <a:r>
              <a:rPr lang="en-GB" sz="1600">
                <a:solidFill>
                  <a:schemeClr val="lt1"/>
                </a:solidFill>
              </a:rPr>
              <a:t>{</a:t>
            </a:r>
            <a:endParaRPr sz="1600">
              <a:solidFill>
                <a:schemeClr val="lt1"/>
              </a:solidFill>
            </a:endParaRPr>
          </a:p>
          <a:p>
            <a:pPr indent="0" lvl="0" marL="2286000" rtl="0" algn="l">
              <a:lnSpc>
                <a:spcPct val="115000"/>
              </a:lnSpc>
              <a:spcBef>
                <a:spcPts val="0"/>
              </a:spcBef>
              <a:spcAft>
                <a:spcPts val="0"/>
              </a:spcAft>
              <a:buNone/>
            </a:pPr>
            <a:r>
              <a:rPr lang="en-GB" sz="1600">
                <a:solidFill>
                  <a:schemeClr val="lt1"/>
                </a:solidFill>
              </a:rPr>
              <a:t>	res.send(‘Hello, Express!’);</a:t>
            </a:r>
            <a:endParaRPr sz="1600">
              <a:solidFill>
                <a:schemeClr val="lt1"/>
              </a:solidFill>
            </a:endParaRPr>
          </a:p>
          <a:p>
            <a:pPr indent="0" lvl="0" marL="2286000" rtl="0" algn="l">
              <a:lnSpc>
                <a:spcPct val="115000"/>
              </a:lnSpc>
              <a:spcBef>
                <a:spcPts val="0"/>
              </a:spcBef>
              <a:spcAft>
                <a:spcPts val="0"/>
              </a:spcAft>
              <a:buNone/>
            </a:pPr>
            <a:r>
              <a:rPr lang="en-GB" sz="1600">
                <a:solidFill>
                  <a:schemeClr val="lt1"/>
                </a:solidFill>
              </a:rPr>
              <a:t>})</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a:solidFill>
                  <a:schemeClr val="lt1"/>
                </a:solidFill>
              </a:rPr>
              <a:t>Format: </a:t>
            </a:r>
            <a:r>
              <a:rPr lang="en-GB" sz="1600">
                <a:solidFill>
                  <a:schemeClr val="accent1"/>
                </a:solidFill>
              </a:rPr>
              <a:t>app</a:t>
            </a:r>
            <a:r>
              <a:rPr lang="en-GB" sz="1600">
                <a:solidFill>
                  <a:schemeClr val="lt1"/>
                </a:solidFill>
              </a:rPr>
              <a:t>.</a:t>
            </a:r>
            <a:r>
              <a:rPr lang="en-GB" sz="1600">
                <a:solidFill>
                  <a:srgbClr val="FF0000"/>
                </a:solidFill>
              </a:rPr>
              <a:t>METHOD</a:t>
            </a:r>
            <a:r>
              <a:rPr lang="en-GB" sz="1600">
                <a:solidFill>
                  <a:schemeClr val="lt1"/>
                </a:solidFill>
              </a:rPr>
              <a:t>(</a:t>
            </a:r>
            <a:r>
              <a:rPr lang="en-GB" sz="1600">
                <a:solidFill>
                  <a:srgbClr val="00FF00"/>
                </a:solidFill>
              </a:rPr>
              <a:t>PATH</a:t>
            </a:r>
            <a:r>
              <a:rPr lang="en-GB" sz="1600">
                <a:solidFill>
                  <a:schemeClr val="lt1"/>
                </a:solidFill>
              </a:rPr>
              <a:t>, </a:t>
            </a:r>
            <a:r>
              <a:rPr lang="en-GB" sz="1600">
                <a:solidFill>
                  <a:srgbClr val="FFFF00"/>
                </a:solidFill>
              </a:rPr>
              <a:t>HANDLER</a:t>
            </a:r>
            <a:r>
              <a:rPr lang="en-GB" sz="1600">
                <a:solidFill>
                  <a:schemeClr val="lt1"/>
                </a:solidFill>
              </a:rPr>
              <a:t>)</a:t>
            </a:r>
            <a:endParaRPr sz="1600">
              <a:solidFill>
                <a:schemeClr val="lt1"/>
              </a:solidFill>
            </a:endParaRPr>
          </a:p>
        </p:txBody>
      </p:sp>
      <p:pic>
        <p:nvPicPr>
          <p:cNvPr id="113" name="Google Shape;113;p20"/>
          <p:cNvPicPr preferRelativeResize="0"/>
          <p:nvPr/>
        </p:nvPicPr>
        <p:blipFill>
          <a:blip r:embed="rId4">
            <a:alphaModFix/>
          </a:blip>
          <a:stretch>
            <a:fillRect/>
          </a:stretch>
        </p:blipFill>
        <p:spPr>
          <a:xfrm>
            <a:off x="0" y="4673600"/>
            <a:ext cx="1077282" cy="352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7" name="Shape 117"/>
        <p:cNvGrpSpPr/>
        <p:nvPr/>
      </p:nvGrpSpPr>
      <p:grpSpPr>
        <a:xfrm>
          <a:off x="0" y="0"/>
          <a:ext cx="0" cy="0"/>
          <a:chOff x="0" y="0"/>
          <a:chExt cx="0" cy="0"/>
        </a:xfrm>
      </p:grpSpPr>
      <p:pic>
        <p:nvPicPr>
          <p:cNvPr id="118" name="Google Shape;118;p21"/>
          <p:cNvPicPr preferRelativeResize="0"/>
          <p:nvPr/>
        </p:nvPicPr>
        <p:blipFill>
          <a:blip r:embed="rId3">
            <a:alphaModFix/>
          </a:blip>
          <a:stretch>
            <a:fillRect/>
          </a:stretch>
        </p:blipFill>
        <p:spPr>
          <a:xfrm>
            <a:off x="8775" y="0"/>
            <a:ext cx="9126452" cy="5143499"/>
          </a:xfrm>
          <a:prstGeom prst="rect">
            <a:avLst/>
          </a:prstGeom>
          <a:noFill/>
          <a:ln>
            <a:noFill/>
          </a:ln>
        </p:spPr>
      </p:pic>
      <p:sp>
        <p:nvSpPr>
          <p:cNvPr id="119" name="Google Shape;119;p21"/>
          <p:cNvSpPr txBox="1"/>
          <p:nvPr/>
        </p:nvSpPr>
        <p:spPr>
          <a:xfrm>
            <a:off x="978775" y="92300"/>
            <a:ext cx="6708900" cy="7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3400">
                <a:solidFill>
                  <a:srgbClr val="C4A542"/>
                </a:solidFill>
                <a:latin typeface="Poppins"/>
                <a:ea typeface="Poppins"/>
                <a:cs typeface="Poppins"/>
                <a:sym typeface="Poppins"/>
              </a:rPr>
              <a:t>Middleware</a:t>
            </a:r>
            <a:endParaRPr b="1" sz="3400">
              <a:solidFill>
                <a:srgbClr val="C4A542"/>
              </a:solidFill>
              <a:latin typeface="Poppins"/>
              <a:ea typeface="Poppins"/>
              <a:cs typeface="Poppins"/>
              <a:sym typeface="Poppins"/>
            </a:endParaRPr>
          </a:p>
        </p:txBody>
      </p:sp>
      <p:sp>
        <p:nvSpPr>
          <p:cNvPr id="120" name="Google Shape;120;p21"/>
          <p:cNvSpPr txBox="1"/>
          <p:nvPr/>
        </p:nvSpPr>
        <p:spPr>
          <a:xfrm>
            <a:off x="392250" y="701100"/>
            <a:ext cx="8359500" cy="37413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lt1"/>
              </a:buClr>
              <a:buSzPts val="1600"/>
              <a:buChar char="❏"/>
            </a:pPr>
            <a:r>
              <a:rPr lang="en-GB" sz="1600">
                <a:solidFill>
                  <a:schemeClr val="lt1"/>
                </a:solidFill>
              </a:rPr>
              <a:t>Functions that are invoked sequentially during the request-response cycle.</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a:solidFill>
                  <a:schemeClr val="lt1"/>
                </a:solidFill>
              </a:rPr>
              <a:t>Functions that have access to the request object, the response object and the </a:t>
            </a:r>
            <a:r>
              <a:rPr lang="en-GB" sz="1600">
                <a:solidFill>
                  <a:srgbClr val="FFFF00"/>
                </a:solidFill>
              </a:rPr>
              <a:t>next </a:t>
            </a:r>
            <a:r>
              <a:rPr lang="en-GB" sz="1600">
                <a:solidFill>
                  <a:schemeClr val="lt1"/>
                </a:solidFill>
              </a:rPr>
              <a:t>function in the application’s request-response cycle.</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a:solidFill>
                  <a:schemeClr val="lt1"/>
                </a:solidFill>
              </a:rPr>
              <a:t>The </a:t>
            </a:r>
            <a:r>
              <a:rPr lang="en-GB" sz="1600">
                <a:solidFill>
                  <a:srgbClr val="FFFF00"/>
                </a:solidFill>
              </a:rPr>
              <a:t>next </a:t>
            </a:r>
            <a:r>
              <a:rPr lang="en-GB" sz="1600">
                <a:solidFill>
                  <a:schemeClr val="lt1"/>
                </a:solidFill>
              </a:rPr>
              <a:t>function is a function in the Express router which, when called, executes the middleware succeeding the current middleware.</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a:solidFill>
                  <a:schemeClr val="lt1"/>
                </a:solidFill>
              </a:rPr>
              <a:t>Middleware function does not end the request-response cycle? Must call </a:t>
            </a:r>
            <a:r>
              <a:rPr lang="en-GB" sz="1600">
                <a:solidFill>
                  <a:srgbClr val="FFFF00"/>
                </a:solidFill>
              </a:rPr>
              <a:t>next()</a:t>
            </a:r>
            <a:r>
              <a:rPr lang="en-GB" sz="1600">
                <a:solidFill>
                  <a:schemeClr val="lt1"/>
                </a:solidFill>
              </a:rPr>
              <a:t> to pass control to the next middleware function. Or else the request will be left hanging.</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a:solidFill>
                  <a:schemeClr val="lt1"/>
                </a:solidFill>
              </a:rPr>
              <a:t>Common use cases:</a:t>
            </a:r>
            <a:endParaRPr sz="1600">
              <a:solidFill>
                <a:schemeClr val="lt1"/>
              </a:solidFill>
            </a:endParaRPr>
          </a:p>
          <a:p>
            <a:pPr indent="-330200" lvl="1" marL="914400" rtl="0" algn="l">
              <a:lnSpc>
                <a:spcPct val="115000"/>
              </a:lnSpc>
              <a:spcBef>
                <a:spcPts val="0"/>
              </a:spcBef>
              <a:spcAft>
                <a:spcPts val="0"/>
              </a:spcAft>
              <a:buClr>
                <a:schemeClr val="lt1"/>
              </a:buClr>
              <a:buSzPts val="1600"/>
              <a:buChar char="❏"/>
            </a:pPr>
            <a:r>
              <a:rPr lang="en-GB" sz="1600">
                <a:solidFill>
                  <a:schemeClr val="lt1"/>
                </a:solidFill>
              </a:rPr>
              <a:t>Logging: Track incoming requests and server responses.</a:t>
            </a:r>
            <a:endParaRPr sz="1600">
              <a:solidFill>
                <a:schemeClr val="lt1"/>
              </a:solidFill>
            </a:endParaRPr>
          </a:p>
          <a:p>
            <a:pPr indent="-330200" lvl="1" marL="914400" rtl="0" algn="l">
              <a:lnSpc>
                <a:spcPct val="115000"/>
              </a:lnSpc>
              <a:spcBef>
                <a:spcPts val="0"/>
              </a:spcBef>
              <a:spcAft>
                <a:spcPts val="0"/>
              </a:spcAft>
              <a:buClr>
                <a:schemeClr val="lt1"/>
              </a:buClr>
              <a:buSzPts val="1600"/>
              <a:buChar char="❏"/>
            </a:pPr>
            <a:r>
              <a:rPr lang="en-GB" sz="1600">
                <a:solidFill>
                  <a:schemeClr val="lt1"/>
                </a:solidFill>
              </a:rPr>
              <a:t>Authentication: Verify user identity before granting access.</a:t>
            </a:r>
            <a:endParaRPr sz="1600">
              <a:solidFill>
                <a:schemeClr val="lt1"/>
              </a:solidFill>
            </a:endParaRPr>
          </a:p>
          <a:p>
            <a:pPr indent="-330200" lvl="1" marL="914400" rtl="0" algn="l">
              <a:lnSpc>
                <a:spcPct val="115000"/>
              </a:lnSpc>
              <a:spcBef>
                <a:spcPts val="0"/>
              </a:spcBef>
              <a:spcAft>
                <a:spcPts val="0"/>
              </a:spcAft>
              <a:buClr>
                <a:schemeClr val="lt1"/>
              </a:buClr>
              <a:buSzPts val="1600"/>
              <a:buChar char="❏"/>
            </a:pPr>
            <a:r>
              <a:rPr lang="en-GB" sz="1600">
                <a:solidFill>
                  <a:schemeClr val="lt1"/>
                </a:solidFill>
              </a:rPr>
              <a:t>Error handling: Catch and handle errors before they affect the application.</a:t>
            </a:r>
            <a:endParaRPr sz="1600">
              <a:solidFill>
                <a:schemeClr val="lt1"/>
              </a:solidFill>
            </a:endParaRPr>
          </a:p>
        </p:txBody>
      </p:sp>
      <p:pic>
        <p:nvPicPr>
          <p:cNvPr id="121" name="Google Shape;121;p21"/>
          <p:cNvPicPr preferRelativeResize="0"/>
          <p:nvPr/>
        </p:nvPicPr>
        <p:blipFill>
          <a:blip r:embed="rId4">
            <a:alphaModFix/>
          </a:blip>
          <a:stretch>
            <a:fillRect/>
          </a:stretch>
        </p:blipFill>
        <p:spPr>
          <a:xfrm>
            <a:off x="0" y="4673600"/>
            <a:ext cx="1077282" cy="352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